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6" r:id="rId2"/>
    <p:sldId id="358" r:id="rId3"/>
    <p:sldId id="359" r:id="rId4"/>
    <p:sldId id="360" r:id="rId5"/>
    <p:sldId id="361" r:id="rId6"/>
    <p:sldId id="362" r:id="rId7"/>
    <p:sldId id="363" r:id="rId8"/>
    <p:sldId id="364" r:id="rId9"/>
    <p:sldId id="365" r:id="rId10"/>
    <p:sldId id="366" r:id="rId11"/>
    <p:sldId id="367" r:id="rId12"/>
    <p:sldId id="368" r:id="rId13"/>
    <p:sldId id="369" r:id="rId14"/>
    <p:sldId id="370" r:id="rId15"/>
    <p:sldId id="371" r:id="rId16"/>
    <p:sldId id="372" r:id="rId17"/>
    <p:sldId id="373" r:id="rId18"/>
    <p:sldId id="375" r:id="rId19"/>
    <p:sldId id="376" r:id="rId20"/>
    <p:sldId id="374" r:id="rId21"/>
    <p:sldId id="377" r:id="rId22"/>
    <p:sldId id="378" r:id="rId23"/>
    <p:sldId id="379" r:id="rId24"/>
    <p:sldId id="380" r:id="rId25"/>
    <p:sldId id="381" r:id="rId26"/>
    <p:sldId id="382" r:id="rId27"/>
    <p:sldId id="383" r:id="rId28"/>
    <p:sldId id="384" r:id="rId29"/>
    <p:sldId id="385" r:id="rId30"/>
    <p:sldId id="386" r:id="rId31"/>
    <p:sldId id="387" r:id="rId32"/>
    <p:sldId id="388" r:id="rId33"/>
    <p:sldId id="389" r:id="rId34"/>
    <p:sldId id="390" r:id="rId35"/>
    <p:sldId id="391" r:id="rId36"/>
    <p:sldId id="392" r:id="rId37"/>
    <p:sldId id="393" r:id="rId38"/>
    <p:sldId id="394" r:id="rId39"/>
    <p:sldId id="395" r:id="rId40"/>
    <p:sldId id="396" r:id="rId41"/>
    <p:sldId id="397" r:id="rId42"/>
    <p:sldId id="398" r:id="rId43"/>
    <p:sldId id="399" r:id="rId44"/>
    <p:sldId id="400" r:id="rId45"/>
    <p:sldId id="401" r:id="rId46"/>
    <p:sldId id="402" r:id="rId47"/>
    <p:sldId id="403" r:id="rId48"/>
    <p:sldId id="404" r:id="rId49"/>
    <p:sldId id="405" r:id="rId50"/>
    <p:sldId id="406" r:id="rId51"/>
    <p:sldId id="408" r:id="rId52"/>
    <p:sldId id="409" r:id="rId53"/>
    <p:sldId id="410" r:id="rId54"/>
    <p:sldId id="407" r:id="rId55"/>
    <p:sldId id="411" r:id="rId56"/>
    <p:sldId id="415" r:id="rId57"/>
    <p:sldId id="416" r:id="rId58"/>
    <p:sldId id="417" r:id="rId59"/>
    <p:sldId id="418" r:id="rId60"/>
    <p:sldId id="419" r:id="rId61"/>
    <p:sldId id="420" r:id="rId62"/>
    <p:sldId id="421" r:id="rId63"/>
    <p:sldId id="422" r:id="rId64"/>
    <p:sldId id="423" r:id="rId65"/>
    <p:sldId id="424" r:id="rId66"/>
    <p:sldId id="425" r:id="rId67"/>
    <p:sldId id="426" r:id="rId68"/>
    <p:sldId id="427" r:id="rId69"/>
    <p:sldId id="428" r:id="rId70"/>
    <p:sldId id="429" r:id="rId71"/>
    <p:sldId id="412" r:id="rId72"/>
    <p:sldId id="430" r:id="rId73"/>
    <p:sldId id="431" r:id="rId74"/>
    <p:sldId id="432" r:id="rId75"/>
    <p:sldId id="433" r:id="rId76"/>
    <p:sldId id="434" r:id="rId77"/>
    <p:sldId id="435" r:id="rId78"/>
    <p:sldId id="436" r:id="rId79"/>
    <p:sldId id="437" r:id="rId80"/>
    <p:sldId id="438" r:id="rId81"/>
    <p:sldId id="439" r:id="rId82"/>
    <p:sldId id="440" r:id="rId83"/>
    <p:sldId id="441" r:id="rId84"/>
    <p:sldId id="442" r:id="rId85"/>
    <p:sldId id="413" r:id="rId86"/>
    <p:sldId id="443" r:id="rId87"/>
    <p:sldId id="444" r:id="rId88"/>
    <p:sldId id="445" r:id="rId89"/>
    <p:sldId id="414" r:id="rId9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A251673D-1BD5-4C1C-A773-8B52ADC87EF0}">
          <p14:sldIdLst>
            <p14:sldId id="256"/>
            <p14:sldId id="358"/>
            <p14:sldId id="359"/>
            <p14:sldId id="360"/>
            <p14:sldId id="361"/>
            <p14:sldId id="362"/>
            <p14:sldId id="363"/>
            <p14:sldId id="364"/>
            <p14:sldId id="365"/>
            <p14:sldId id="366"/>
            <p14:sldId id="367"/>
            <p14:sldId id="368"/>
            <p14:sldId id="369"/>
            <p14:sldId id="370"/>
            <p14:sldId id="371"/>
            <p14:sldId id="372"/>
            <p14:sldId id="373"/>
            <p14:sldId id="375"/>
            <p14:sldId id="376"/>
            <p14:sldId id="374"/>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8"/>
            <p14:sldId id="409"/>
            <p14:sldId id="410"/>
            <p14:sldId id="407"/>
            <p14:sldId id="411"/>
            <p14:sldId id="415"/>
            <p14:sldId id="416"/>
            <p14:sldId id="417"/>
            <p14:sldId id="418"/>
            <p14:sldId id="419"/>
            <p14:sldId id="420"/>
            <p14:sldId id="421"/>
            <p14:sldId id="422"/>
            <p14:sldId id="423"/>
            <p14:sldId id="424"/>
            <p14:sldId id="425"/>
            <p14:sldId id="426"/>
            <p14:sldId id="427"/>
            <p14:sldId id="428"/>
            <p14:sldId id="429"/>
            <p14:sldId id="412"/>
            <p14:sldId id="430"/>
            <p14:sldId id="431"/>
            <p14:sldId id="432"/>
            <p14:sldId id="433"/>
            <p14:sldId id="434"/>
            <p14:sldId id="435"/>
            <p14:sldId id="436"/>
            <p14:sldId id="437"/>
            <p14:sldId id="438"/>
            <p14:sldId id="439"/>
            <p14:sldId id="440"/>
            <p14:sldId id="441"/>
            <p14:sldId id="442"/>
            <p14:sldId id="413"/>
            <p14:sldId id="443"/>
            <p14:sldId id="444"/>
            <p14:sldId id="445"/>
            <p14:sldId id="4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1E"/>
    <a:srgbClr val="B587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21" autoAdjust="0"/>
    <p:restoredTop sz="94660"/>
  </p:normalViewPr>
  <p:slideViewPr>
    <p:cSldViewPr snapToGrid="0">
      <p:cViewPr varScale="1">
        <p:scale>
          <a:sx n="117" d="100"/>
          <a:sy n="117" d="100"/>
        </p:scale>
        <p:origin x="754"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2BB08-3E43-4407-89EB-5C767B6E9C89}" type="datetimeFigureOut">
              <a:rPr lang="uk-UA" smtClean="0"/>
              <a:t>12.02.2024</a:t>
            </a:fld>
            <a:endParaRPr lang="uk-UA"/>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39448-0C3E-42FD-AA20-A8151A79FB0D}" type="slidenum">
              <a:rPr lang="uk-UA" smtClean="0"/>
              <a:t>‹№›</a:t>
            </a:fld>
            <a:endParaRPr lang="uk-UA"/>
          </a:p>
        </p:txBody>
      </p:sp>
    </p:spTree>
    <p:extLst>
      <p:ext uri="{BB962C8B-B14F-4D97-AF65-F5344CB8AC3E}">
        <p14:creationId xmlns:p14="http://schemas.microsoft.com/office/powerpoint/2010/main" val="3527946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en-US" dirty="0"/>
          </a:p>
        </p:txBody>
      </p:sp>
      <p:sp>
        <p:nvSpPr>
          <p:cNvPr id="4" name="Місце для номера слайда 3"/>
          <p:cNvSpPr>
            <a:spLocks noGrp="1"/>
          </p:cNvSpPr>
          <p:nvPr>
            <p:ph type="sldNum" sz="quarter" idx="5"/>
          </p:nvPr>
        </p:nvSpPr>
        <p:spPr/>
        <p:txBody>
          <a:bodyPr/>
          <a:lstStyle/>
          <a:p>
            <a:fld id="{A5239448-0C3E-42FD-AA20-A8151A79FB0D}" type="slidenum">
              <a:rPr lang="uk-UA" smtClean="0"/>
              <a:t>16</a:t>
            </a:fld>
            <a:endParaRPr lang="uk-UA"/>
          </a:p>
        </p:txBody>
      </p:sp>
    </p:spTree>
    <p:extLst>
      <p:ext uri="{BB962C8B-B14F-4D97-AF65-F5344CB8AC3E}">
        <p14:creationId xmlns:p14="http://schemas.microsoft.com/office/powerpoint/2010/main" val="1217070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A5239448-0C3E-42FD-AA20-A8151A79FB0D}" type="slidenum">
              <a:rPr lang="uk-UA" smtClean="0"/>
              <a:t>18</a:t>
            </a:fld>
            <a:endParaRPr lang="uk-UA"/>
          </a:p>
        </p:txBody>
      </p:sp>
    </p:spTree>
    <p:extLst>
      <p:ext uri="{BB962C8B-B14F-4D97-AF65-F5344CB8AC3E}">
        <p14:creationId xmlns:p14="http://schemas.microsoft.com/office/powerpoint/2010/main" val="496831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A5239448-0C3E-42FD-AA20-A8151A79FB0D}" type="slidenum">
              <a:rPr lang="uk-UA" smtClean="0"/>
              <a:t>30</a:t>
            </a:fld>
            <a:endParaRPr lang="uk-UA"/>
          </a:p>
        </p:txBody>
      </p:sp>
    </p:spTree>
    <p:extLst>
      <p:ext uri="{BB962C8B-B14F-4D97-AF65-F5344CB8AC3E}">
        <p14:creationId xmlns:p14="http://schemas.microsoft.com/office/powerpoint/2010/main" val="3710951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A5239448-0C3E-42FD-AA20-A8151A79FB0D}" type="slidenum">
              <a:rPr lang="uk-UA" smtClean="0"/>
              <a:t>41</a:t>
            </a:fld>
            <a:endParaRPr lang="uk-UA"/>
          </a:p>
        </p:txBody>
      </p:sp>
    </p:spTree>
    <p:extLst>
      <p:ext uri="{BB962C8B-B14F-4D97-AF65-F5344CB8AC3E}">
        <p14:creationId xmlns:p14="http://schemas.microsoft.com/office/powerpoint/2010/main" val="2269598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B792FA-4CD1-43EC-8C6A-9ACEA403FC15}"/>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BBFE6488-D094-4CF9-AC76-9691F6EBAD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CC5D1FB-40FB-4F8B-95F7-CD7D11F3E1AE}"/>
              </a:ext>
            </a:extLst>
          </p:cNvPr>
          <p:cNvSpPr>
            <a:spLocks noGrp="1"/>
          </p:cNvSpPr>
          <p:nvPr>
            <p:ph type="dt" sz="half" idx="10"/>
          </p:nvPr>
        </p:nvSpPr>
        <p:spPr/>
        <p:txBody>
          <a:bodyPr/>
          <a:lstStyle/>
          <a:p>
            <a:fld id="{66D94769-279B-4F56-A258-1626BE02FB52}" type="datetimeFigureOut">
              <a:rPr lang="ru-RU" smtClean="0"/>
              <a:t>12.02.2024</a:t>
            </a:fld>
            <a:endParaRPr lang="ru-RU"/>
          </a:p>
        </p:txBody>
      </p:sp>
      <p:sp>
        <p:nvSpPr>
          <p:cNvPr id="5" name="Нижний колонтитул 4">
            <a:extLst>
              <a:ext uri="{FF2B5EF4-FFF2-40B4-BE49-F238E27FC236}">
                <a16:creationId xmlns:a16="http://schemas.microsoft.com/office/drawing/2014/main" id="{705FA82F-3367-407C-A78E-B91CECD036C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E667580-0969-4DCC-8C70-57EF15C86D0C}"/>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845125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61CFC1-EC7D-456E-A7FE-A268D3EC44CC}"/>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1C84193D-2BC9-4C8F-BF87-95BB8F20716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72D9A51-5C74-4FD8-BC7E-F511119CE668}"/>
              </a:ext>
            </a:extLst>
          </p:cNvPr>
          <p:cNvSpPr>
            <a:spLocks noGrp="1"/>
          </p:cNvSpPr>
          <p:nvPr>
            <p:ph type="dt" sz="half" idx="10"/>
          </p:nvPr>
        </p:nvSpPr>
        <p:spPr/>
        <p:txBody>
          <a:bodyPr/>
          <a:lstStyle/>
          <a:p>
            <a:fld id="{66D94769-279B-4F56-A258-1626BE02FB52}" type="datetimeFigureOut">
              <a:rPr lang="ru-RU" smtClean="0"/>
              <a:t>12.02.2024</a:t>
            </a:fld>
            <a:endParaRPr lang="ru-RU"/>
          </a:p>
        </p:txBody>
      </p:sp>
      <p:sp>
        <p:nvSpPr>
          <p:cNvPr id="5" name="Нижний колонтитул 4">
            <a:extLst>
              <a:ext uri="{FF2B5EF4-FFF2-40B4-BE49-F238E27FC236}">
                <a16:creationId xmlns:a16="http://schemas.microsoft.com/office/drawing/2014/main" id="{95F1E9B9-577A-4788-AA8C-7FE8E8D6DD4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7FA4A6B-8780-4473-A6FB-3504C204303D}"/>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812918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A5CF2B1-A946-4D76-AD66-EE93B11BFE52}"/>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6265F272-4972-4F0F-91D9-CA302DDC610D}"/>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19FE06C-A9B9-4B3A-AB47-83C2C167B483}"/>
              </a:ext>
            </a:extLst>
          </p:cNvPr>
          <p:cNvSpPr>
            <a:spLocks noGrp="1"/>
          </p:cNvSpPr>
          <p:nvPr>
            <p:ph type="dt" sz="half" idx="10"/>
          </p:nvPr>
        </p:nvSpPr>
        <p:spPr/>
        <p:txBody>
          <a:bodyPr/>
          <a:lstStyle/>
          <a:p>
            <a:fld id="{66D94769-279B-4F56-A258-1626BE02FB52}" type="datetimeFigureOut">
              <a:rPr lang="ru-RU" smtClean="0"/>
              <a:t>12.02.2024</a:t>
            </a:fld>
            <a:endParaRPr lang="ru-RU"/>
          </a:p>
        </p:txBody>
      </p:sp>
      <p:sp>
        <p:nvSpPr>
          <p:cNvPr id="5" name="Нижний колонтитул 4">
            <a:extLst>
              <a:ext uri="{FF2B5EF4-FFF2-40B4-BE49-F238E27FC236}">
                <a16:creationId xmlns:a16="http://schemas.microsoft.com/office/drawing/2014/main" id="{00A25E1D-D0A1-423D-BA35-EC250EFCD4B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F21386A-F067-4EE5-AAE2-BEC05BA6DD25}"/>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070880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BB600C-FBA6-4A10-AF11-D124F320535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E91658C-3525-4E72-B8B9-0827C6367B9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CE965E7-F516-48E2-9FD7-DD82FFCE2FE2}"/>
              </a:ext>
            </a:extLst>
          </p:cNvPr>
          <p:cNvSpPr>
            <a:spLocks noGrp="1"/>
          </p:cNvSpPr>
          <p:nvPr>
            <p:ph type="dt" sz="half" idx="10"/>
          </p:nvPr>
        </p:nvSpPr>
        <p:spPr/>
        <p:txBody>
          <a:bodyPr/>
          <a:lstStyle/>
          <a:p>
            <a:fld id="{66D94769-279B-4F56-A258-1626BE02FB52}" type="datetimeFigureOut">
              <a:rPr lang="ru-RU" smtClean="0"/>
              <a:t>12.02.2024</a:t>
            </a:fld>
            <a:endParaRPr lang="ru-RU"/>
          </a:p>
        </p:txBody>
      </p:sp>
      <p:sp>
        <p:nvSpPr>
          <p:cNvPr id="5" name="Нижний колонтитул 4">
            <a:extLst>
              <a:ext uri="{FF2B5EF4-FFF2-40B4-BE49-F238E27FC236}">
                <a16:creationId xmlns:a16="http://schemas.microsoft.com/office/drawing/2014/main" id="{3918CE6F-7323-48AD-8B4C-863CD398E20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D371FF7-EADB-4541-92C7-692E081CDB26}"/>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233209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E761F5-C045-4682-9F0F-12ABD79AE75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052EE54-31BC-4163-A702-9E6D696B8C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B4946EF0-1C9C-4F55-912E-D750EAF5985D}"/>
              </a:ext>
            </a:extLst>
          </p:cNvPr>
          <p:cNvSpPr>
            <a:spLocks noGrp="1"/>
          </p:cNvSpPr>
          <p:nvPr>
            <p:ph type="dt" sz="half" idx="10"/>
          </p:nvPr>
        </p:nvSpPr>
        <p:spPr/>
        <p:txBody>
          <a:bodyPr/>
          <a:lstStyle/>
          <a:p>
            <a:fld id="{66D94769-279B-4F56-A258-1626BE02FB52}" type="datetimeFigureOut">
              <a:rPr lang="ru-RU" smtClean="0"/>
              <a:t>12.02.2024</a:t>
            </a:fld>
            <a:endParaRPr lang="ru-RU"/>
          </a:p>
        </p:txBody>
      </p:sp>
      <p:sp>
        <p:nvSpPr>
          <p:cNvPr id="5" name="Нижний колонтитул 4">
            <a:extLst>
              <a:ext uri="{FF2B5EF4-FFF2-40B4-BE49-F238E27FC236}">
                <a16:creationId xmlns:a16="http://schemas.microsoft.com/office/drawing/2014/main" id="{5A1D79D7-6583-47CB-8DA8-915221C849B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CD7001A-4009-482F-B89D-9F8C2F869FF5}"/>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081940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480C9B-F614-4CD0-9821-9A7AD06CC96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F60C5B9-5D9B-4235-985A-A2B6A8C09E9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2523122F-47B1-46B5-A5CB-E105BC6D78D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491A35C4-42F2-485E-B663-31FBBE550333}"/>
              </a:ext>
            </a:extLst>
          </p:cNvPr>
          <p:cNvSpPr>
            <a:spLocks noGrp="1"/>
          </p:cNvSpPr>
          <p:nvPr>
            <p:ph type="dt" sz="half" idx="10"/>
          </p:nvPr>
        </p:nvSpPr>
        <p:spPr/>
        <p:txBody>
          <a:bodyPr/>
          <a:lstStyle/>
          <a:p>
            <a:fld id="{66D94769-279B-4F56-A258-1626BE02FB52}" type="datetimeFigureOut">
              <a:rPr lang="ru-RU" smtClean="0"/>
              <a:t>12.02.2024</a:t>
            </a:fld>
            <a:endParaRPr lang="ru-RU"/>
          </a:p>
        </p:txBody>
      </p:sp>
      <p:sp>
        <p:nvSpPr>
          <p:cNvPr id="6" name="Нижний колонтитул 5">
            <a:extLst>
              <a:ext uri="{FF2B5EF4-FFF2-40B4-BE49-F238E27FC236}">
                <a16:creationId xmlns:a16="http://schemas.microsoft.com/office/drawing/2014/main" id="{CA38A644-07AC-48A0-A54C-7BB739D9B1B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18EC37C-4E06-4F37-95E0-2807F3BC2157}"/>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130257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974E13-CE24-4FE8-BAA9-DD45FDE193AB}"/>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A1AA01F2-CCF0-48C8-9E46-2195419B39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76BA27FC-F68E-427D-898C-4967ABE414A4}"/>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ECBDE1E-3871-4BD6-9A45-68174EE91E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88D7A51-D942-481E-87A1-3712AD3B1279}"/>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7FAAF695-A901-4515-938B-62F45585831E}"/>
              </a:ext>
            </a:extLst>
          </p:cNvPr>
          <p:cNvSpPr>
            <a:spLocks noGrp="1"/>
          </p:cNvSpPr>
          <p:nvPr>
            <p:ph type="dt" sz="half" idx="10"/>
          </p:nvPr>
        </p:nvSpPr>
        <p:spPr/>
        <p:txBody>
          <a:bodyPr/>
          <a:lstStyle/>
          <a:p>
            <a:fld id="{66D94769-279B-4F56-A258-1626BE02FB52}" type="datetimeFigureOut">
              <a:rPr lang="ru-RU" smtClean="0"/>
              <a:t>12.02.2024</a:t>
            </a:fld>
            <a:endParaRPr lang="ru-RU"/>
          </a:p>
        </p:txBody>
      </p:sp>
      <p:sp>
        <p:nvSpPr>
          <p:cNvPr id="8" name="Нижний колонтитул 7">
            <a:extLst>
              <a:ext uri="{FF2B5EF4-FFF2-40B4-BE49-F238E27FC236}">
                <a16:creationId xmlns:a16="http://schemas.microsoft.com/office/drawing/2014/main" id="{550B1641-E824-4174-9A11-CE4844F5653C}"/>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4A55D279-F28B-42E9-B77D-9D3565C04F44}"/>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48569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7BD8FB-D5CD-4C0C-B1C8-E6F7B6E874E2}"/>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553A5B80-3602-4693-A4EB-C8B8CAEC45A0}"/>
              </a:ext>
            </a:extLst>
          </p:cNvPr>
          <p:cNvSpPr>
            <a:spLocks noGrp="1"/>
          </p:cNvSpPr>
          <p:nvPr>
            <p:ph type="dt" sz="half" idx="10"/>
          </p:nvPr>
        </p:nvSpPr>
        <p:spPr/>
        <p:txBody>
          <a:bodyPr/>
          <a:lstStyle/>
          <a:p>
            <a:fld id="{66D94769-279B-4F56-A258-1626BE02FB52}" type="datetimeFigureOut">
              <a:rPr lang="ru-RU" smtClean="0"/>
              <a:t>12.02.2024</a:t>
            </a:fld>
            <a:endParaRPr lang="ru-RU"/>
          </a:p>
        </p:txBody>
      </p:sp>
      <p:sp>
        <p:nvSpPr>
          <p:cNvPr id="4" name="Нижний колонтитул 3">
            <a:extLst>
              <a:ext uri="{FF2B5EF4-FFF2-40B4-BE49-F238E27FC236}">
                <a16:creationId xmlns:a16="http://schemas.microsoft.com/office/drawing/2014/main" id="{FE557CE3-B615-468C-88FD-70132ADD5F44}"/>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48C4D1A2-B0E2-4DD2-89AD-9186036B355A}"/>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223864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FCA420D8-1B9D-47CF-A39B-BED44131F64C}"/>
              </a:ext>
            </a:extLst>
          </p:cNvPr>
          <p:cNvSpPr>
            <a:spLocks noGrp="1"/>
          </p:cNvSpPr>
          <p:nvPr>
            <p:ph type="dt" sz="half" idx="10"/>
          </p:nvPr>
        </p:nvSpPr>
        <p:spPr/>
        <p:txBody>
          <a:bodyPr/>
          <a:lstStyle/>
          <a:p>
            <a:fld id="{66D94769-279B-4F56-A258-1626BE02FB52}" type="datetimeFigureOut">
              <a:rPr lang="ru-RU" smtClean="0"/>
              <a:t>12.02.2024</a:t>
            </a:fld>
            <a:endParaRPr lang="ru-RU"/>
          </a:p>
        </p:txBody>
      </p:sp>
      <p:sp>
        <p:nvSpPr>
          <p:cNvPr id="3" name="Нижний колонтитул 2">
            <a:extLst>
              <a:ext uri="{FF2B5EF4-FFF2-40B4-BE49-F238E27FC236}">
                <a16:creationId xmlns:a16="http://schemas.microsoft.com/office/drawing/2014/main" id="{062B9885-754E-4332-8F8E-C3E54368F5ED}"/>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B5169BF2-EA99-45C0-B242-BA41AB5AF57C}"/>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640384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E6B7C3-B5F0-46E7-8FF7-A133F3F90697}"/>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D96B1C62-78FF-45C4-A4B3-34589A7D81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67CEF461-BF91-49F3-B354-016332DC0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1AB141B-9670-4C21-8335-7715A5DC1E75}"/>
              </a:ext>
            </a:extLst>
          </p:cNvPr>
          <p:cNvSpPr>
            <a:spLocks noGrp="1"/>
          </p:cNvSpPr>
          <p:nvPr>
            <p:ph type="dt" sz="half" idx="10"/>
          </p:nvPr>
        </p:nvSpPr>
        <p:spPr/>
        <p:txBody>
          <a:bodyPr/>
          <a:lstStyle/>
          <a:p>
            <a:fld id="{66D94769-279B-4F56-A258-1626BE02FB52}" type="datetimeFigureOut">
              <a:rPr lang="ru-RU" smtClean="0"/>
              <a:t>12.02.2024</a:t>
            </a:fld>
            <a:endParaRPr lang="ru-RU"/>
          </a:p>
        </p:txBody>
      </p:sp>
      <p:sp>
        <p:nvSpPr>
          <p:cNvPr id="6" name="Нижний колонтитул 5">
            <a:extLst>
              <a:ext uri="{FF2B5EF4-FFF2-40B4-BE49-F238E27FC236}">
                <a16:creationId xmlns:a16="http://schemas.microsoft.com/office/drawing/2014/main" id="{EBD990B3-84F4-428A-859B-A363C830424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05B95FF-78DB-48C2-84B4-9D6846EEAF7E}"/>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78786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8413616-8036-404C-99E4-A7F5E3C6D07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8BDBFCAA-6646-4519-B492-A5E3A01C2D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00180CF1-AD70-4FA1-B7BD-300728B13F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2BD365A-5755-4A0F-8FC5-15CC6F550E44}"/>
              </a:ext>
            </a:extLst>
          </p:cNvPr>
          <p:cNvSpPr>
            <a:spLocks noGrp="1"/>
          </p:cNvSpPr>
          <p:nvPr>
            <p:ph type="dt" sz="half" idx="10"/>
          </p:nvPr>
        </p:nvSpPr>
        <p:spPr/>
        <p:txBody>
          <a:bodyPr/>
          <a:lstStyle/>
          <a:p>
            <a:fld id="{66D94769-279B-4F56-A258-1626BE02FB52}" type="datetimeFigureOut">
              <a:rPr lang="ru-RU" smtClean="0"/>
              <a:t>12.02.2024</a:t>
            </a:fld>
            <a:endParaRPr lang="ru-RU"/>
          </a:p>
        </p:txBody>
      </p:sp>
      <p:sp>
        <p:nvSpPr>
          <p:cNvPr id="6" name="Нижний колонтитул 5">
            <a:extLst>
              <a:ext uri="{FF2B5EF4-FFF2-40B4-BE49-F238E27FC236}">
                <a16:creationId xmlns:a16="http://schemas.microsoft.com/office/drawing/2014/main" id="{73B1F810-688C-410C-BC24-830B0AF24E4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99E8378-46FE-4E3D-86FD-D6CFF99F39EE}"/>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236073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E93F78-56C7-4C2D-B624-DB38497A6C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1A1F43B-301B-4506-B5A0-F4A55F8BA4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66CCC5C-83CE-4DD8-A169-2A25E31A4A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D94769-279B-4F56-A258-1626BE02FB52}" type="datetimeFigureOut">
              <a:rPr lang="ru-RU" smtClean="0"/>
              <a:t>12.02.2024</a:t>
            </a:fld>
            <a:endParaRPr lang="ru-RU"/>
          </a:p>
        </p:txBody>
      </p:sp>
      <p:sp>
        <p:nvSpPr>
          <p:cNvPr id="5" name="Нижний колонтитул 4">
            <a:extLst>
              <a:ext uri="{FF2B5EF4-FFF2-40B4-BE49-F238E27FC236}">
                <a16:creationId xmlns:a16="http://schemas.microsoft.com/office/drawing/2014/main" id="{0B04AAAF-C51E-4D0C-98B2-E7205DA7E0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2D4A6EDF-DFAA-44B5-A1A4-ED3ED32833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633737-219D-4D55-A424-2E8D79DD27B6}" type="slidenum">
              <a:rPr lang="ru-RU" smtClean="0"/>
              <a:t>‹№›</a:t>
            </a:fld>
            <a:endParaRPr lang="ru-RU"/>
          </a:p>
        </p:txBody>
      </p:sp>
    </p:spTree>
    <p:extLst>
      <p:ext uri="{BB962C8B-B14F-4D97-AF65-F5344CB8AC3E}">
        <p14:creationId xmlns:p14="http://schemas.microsoft.com/office/powerpoint/2010/main" val="1844272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357E4A-D881-4CCA-AA6B-FD06D32CA5F8}"/>
              </a:ext>
            </a:extLst>
          </p:cNvPr>
          <p:cNvSpPr>
            <a:spLocks noGrp="1"/>
          </p:cNvSpPr>
          <p:nvPr>
            <p:ph type="ctrTitle"/>
          </p:nvPr>
        </p:nvSpPr>
        <p:spPr>
          <a:xfrm>
            <a:off x="0" y="1122362"/>
            <a:ext cx="12192000" cy="2619058"/>
          </a:xfrm>
        </p:spPr>
        <p:txBody>
          <a:bodyPr>
            <a:normAutofit/>
          </a:bodyPr>
          <a:lstStyle/>
          <a:p>
            <a:r>
              <a:rPr lang="uk-UA" b="1" dirty="0"/>
              <a:t>Масиви</a:t>
            </a:r>
          </a:p>
        </p:txBody>
      </p:sp>
      <p:sp>
        <p:nvSpPr>
          <p:cNvPr id="3" name="Подзаголовок 2">
            <a:extLst>
              <a:ext uri="{FF2B5EF4-FFF2-40B4-BE49-F238E27FC236}">
                <a16:creationId xmlns:a16="http://schemas.microsoft.com/office/drawing/2014/main" id="{C987C11C-4A3E-4539-A6E1-9F6DC07AA5BA}"/>
              </a:ext>
            </a:extLst>
          </p:cNvPr>
          <p:cNvSpPr>
            <a:spLocks noGrp="1"/>
          </p:cNvSpPr>
          <p:nvPr>
            <p:ph type="subTitle" idx="1"/>
          </p:nvPr>
        </p:nvSpPr>
        <p:spPr>
          <a:xfrm>
            <a:off x="1" y="3741420"/>
            <a:ext cx="12192000" cy="1655762"/>
          </a:xfrm>
        </p:spPr>
        <p:txBody>
          <a:bodyPr>
            <a:normAutofit/>
          </a:bodyPr>
          <a:lstStyle/>
          <a:p>
            <a:pPr>
              <a:lnSpc>
                <a:spcPct val="150000"/>
              </a:lnSpc>
            </a:pPr>
            <a:r>
              <a:rPr lang="ru-RU"/>
              <a:t>_</a:t>
            </a:r>
            <a:endParaRPr lang="ru-RU" dirty="0"/>
          </a:p>
        </p:txBody>
      </p:sp>
      <p:sp>
        <p:nvSpPr>
          <p:cNvPr id="7" name="TextBox 6">
            <a:extLst>
              <a:ext uri="{FF2B5EF4-FFF2-40B4-BE49-F238E27FC236}">
                <a16:creationId xmlns:a16="http://schemas.microsoft.com/office/drawing/2014/main" id="{0EFEDB99-D1C5-4BF5-BE30-A94CA8DE3686}"/>
              </a:ext>
            </a:extLst>
          </p:cNvPr>
          <p:cNvSpPr txBox="1"/>
          <p:nvPr/>
        </p:nvSpPr>
        <p:spPr>
          <a:xfrm>
            <a:off x="8218966" y="5899493"/>
            <a:ext cx="3561908" cy="430887"/>
          </a:xfrm>
          <a:prstGeom prst="rect">
            <a:avLst/>
          </a:prstGeom>
          <a:noFill/>
        </p:spPr>
        <p:txBody>
          <a:bodyPr wrap="square" rtlCol="0" anchor="ctr">
            <a:spAutoFit/>
          </a:bodyPr>
          <a:lstStyle/>
          <a:p>
            <a:r>
              <a:rPr lang="uk-UA" sz="2200" dirty="0"/>
              <a:t>Викладач: Верещагін О.О.</a:t>
            </a:r>
            <a:endParaRPr lang="ru-RU" dirty="0"/>
          </a:p>
        </p:txBody>
      </p:sp>
    </p:spTree>
    <p:extLst>
      <p:ext uri="{BB962C8B-B14F-4D97-AF65-F5344CB8AC3E}">
        <p14:creationId xmlns:p14="http://schemas.microsoft.com/office/powerpoint/2010/main" val="761821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DD8D6478-F26E-4E68-8AB8-E4F51D5D5BBD}"/>
              </a:ext>
            </a:extLst>
          </p:cNvPr>
          <p:cNvPicPr>
            <a:picLocks noChangeAspect="1"/>
          </p:cNvPicPr>
          <p:nvPr/>
        </p:nvPicPr>
        <p:blipFill>
          <a:blip r:embed="rId2"/>
          <a:stretch>
            <a:fillRect/>
          </a:stretch>
        </p:blipFill>
        <p:spPr>
          <a:xfrm>
            <a:off x="370664" y="300742"/>
            <a:ext cx="4558175" cy="4471980"/>
          </a:xfrm>
          <a:prstGeom prst="rect">
            <a:avLst/>
          </a:prstGeom>
        </p:spPr>
      </p:pic>
      <p:pic>
        <p:nvPicPr>
          <p:cNvPr id="7" name="Рисунок 6">
            <a:extLst>
              <a:ext uri="{FF2B5EF4-FFF2-40B4-BE49-F238E27FC236}">
                <a16:creationId xmlns:a16="http://schemas.microsoft.com/office/drawing/2014/main" id="{784D87FA-BDCB-4CE3-A6A7-35A46DF52D5A}"/>
              </a:ext>
            </a:extLst>
          </p:cNvPr>
          <p:cNvPicPr>
            <a:picLocks noChangeAspect="1"/>
          </p:cNvPicPr>
          <p:nvPr/>
        </p:nvPicPr>
        <p:blipFill>
          <a:blip r:embed="rId3"/>
          <a:stretch>
            <a:fillRect/>
          </a:stretch>
        </p:blipFill>
        <p:spPr>
          <a:xfrm>
            <a:off x="5500752" y="702527"/>
            <a:ext cx="6119333" cy="4787388"/>
          </a:xfrm>
          <a:prstGeom prst="rect">
            <a:avLst/>
          </a:prstGeom>
        </p:spPr>
      </p:pic>
    </p:spTree>
    <p:extLst>
      <p:ext uri="{BB962C8B-B14F-4D97-AF65-F5344CB8AC3E}">
        <p14:creationId xmlns:p14="http://schemas.microsoft.com/office/powerpoint/2010/main" val="4183479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342DDF85-52EA-461F-9B77-879221EBE07B}"/>
              </a:ext>
            </a:extLst>
          </p:cNvPr>
          <p:cNvPicPr>
            <a:picLocks noChangeAspect="1"/>
          </p:cNvPicPr>
          <p:nvPr/>
        </p:nvPicPr>
        <p:blipFill>
          <a:blip r:embed="rId2"/>
          <a:stretch>
            <a:fillRect/>
          </a:stretch>
        </p:blipFill>
        <p:spPr>
          <a:xfrm>
            <a:off x="568180" y="353842"/>
            <a:ext cx="7621064" cy="4324954"/>
          </a:xfrm>
          <a:prstGeom prst="rect">
            <a:avLst/>
          </a:prstGeom>
        </p:spPr>
      </p:pic>
      <p:pic>
        <p:nvPicPr>
          <p:cNvPr id="7" name="Рисунок 6">
            <a:extLst>
              <a:ext uri="{FF2B5EF4-FFF2-40B4-BE49-F238E27FC236}">
                <a16:creationId xmlns:a16="http://schemas.microsoft.com/office/drawing/2014/main" id="{AC9C82DF-C0AC-4428-B784-085518D0B351}"/>
              </a:ext>
            </a:extLst>
          </p:cNvPr>
          <p:cNvPicPr>
            <a:picLocks noChangeAspect="1"/>
          </p:cNvPicPr>
          <p:nvPr/>
        </p:nvPicPr>
        <p:blipFill>
          <a:blip r:embed="rId3"/>
          <a:stretch>
            <a:fillRect/>
          </a:stretch>
        </p:blipFill>
        <p:spPr>
          <a:xfrm>
            <a:off x="3133407" y="4963218"/>
            <a:ext cx="7887801" cy="1524213"/>
          </a:xfrm>
          <a:prstGeom prst="rect">
            <a:avLst/>
          </a:prstGeom>
        </p:spPr>
      </p:pic>
    </p:spTree>
    <p:extLst>
      <p:ext uri="{BB962C8B-B14F-4D97-AF65-F5344CB8AC3E}">
        <p14:creationId xmlns:p14="http://schemas.microsoft.com/office/powerpoint/2010/main" val="1717162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Створення</a:t>
            </a:r>
            <a:r>
              <a:rPr lang="ru-RU" sz="3600" b="1" dirty="0"/>
              <a:t> </a:t>
            </a:r>
            <a:r>
              <a:rPr lang="ru-RU" sz="3600" b="1" dirty="0" err="1"/>
              <a:t>масиву</a:t>
            </a:r>
            <a:r>
              <a:rPr lang="ru-RU" sz="3600" b="1" dirty="0"/>
              <a:t> і </a:t>
            </a:r>
            <a:r>
              <a:rPr lang="ru-RU" sz="3600" b="1" dirty="0" err="1"/>
              <a:t>заповнення</a:t>
            </a:r>
            <a:r>
              <a:rPr lang="ru-RU" sz="3600" b="1" dirty="0"/>
              <a:t> </a:t>
            </a:r>
            <a:r>
              <a:rPr lang="ru-RU" sz="3600" b="1" dirty="0" err="1"/>
              <a:t>його</a:t>
            </a:r>
            <a:r>
              <a:rPr lang="ru-RU" sz="3600" b="1" dirty="0"/>
              <a:t> </a:t>
            </a:r>
            <a:r>
              <a:rPr lang="ru-RU" sz="3600" b="1" dirty="0" err="1"/>
              <a:t>даним</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Варіант</a:t>
            </a:r>
            <a:r>
              <a:rPr lang="ru-RU" sz="1800" b="1" dirty="0">
                <a:highlight>
                  <a:srgbClr val="00FF00"/>
                </a:highlight>
              </a:rPr>
              <a:t> перший</a:t>
            </a:r>
            <a:r>
              <a:rPr lang="en-US" sz="1800" dirty="0"/>
              <a:t>. </a:t>
            </a:r>
            <a:r>
              <a:rPr lang="ru-RU" sz="1800" dirty="0" err="1"/>
              <a:t>Оголошено</a:t>
            </a:r>
            <a:r>
              <a:rPr lang="ru-RU" sz="1800" dirty="0"/>
              <a:t> </a:t>
            </a:r>
            <a:r>
              <a:rPr lang="ru-RU" sz="1800" dirty="0" err="1"/>
              <a:t>масив</a:t>
            </a:r>
            <a:r>
              <a:rPr lang="ru-RU" sz="1800" dirty="0"/>
              <a:t> </a:t>
            </a:r>
            <a:r>
              <a:rPr lang="ru-RU" sz="1800" dirty="0" err="1">
                <a:solidFill>
                  <a:schemeClr val="accent5">
                    <a:lumMod val="75000"/>
                  </a:schemeClr>
                </a:solidFill>
                <a:latin typeface="Consolas" panose="020B0609020204030204" pitchFamily="49" charset="0"/>
              </a:rPr>
              <a:t>ar</a:t>
            </a:r>
            <a:r>
              <a:rPr lang="ru-RU" sz="1800" dirty="0"/>
              <a:t>, </a:t>
            </a:r>
            <a:r>
              <a:rPr lang="ru-RU" sz="1800" dirty="0" err="1"/>
              <a:t>що</a:t>
            </a:r>
            <a:r>
              <a:rPr lang="ru-RU" sz="1800" dirty="0"/>
              <a:t> </a:t>
            </a:r>
            <a:r>
              <a:rPr lang="ru-RU" sz="1800" dirty="0" err="1"/>
              <a:t>складається</a:t>
            </a:r>
            <a:r>
              <a:rPr lang="ru-RU" sz="1800" dirty="0"/>
              <a:t> з </a:t>
            </a:r>
            <a:r>
              <a:rPr lang="ru-RU" sz="1800" dirty="0">
                <a:solidFill>
                  <a:schemeClr val="accent5">
                    <a:lumMod val="75000"/>
                  </a:schemeClr>
                </a:solidFill>
                <a:latin typeface="Consolas" panose="020B0609020204030204" pitchFamily="49" charset="0"/>
              </a:rPr>
              <a:t>5</a:t>
            </a:r>
            <a:r>
              <a:rPr lang="ru-RU" sz="1800" dirty="0"/>
              <a:t> </a:t>
            </a:r>
            <a:r>
              <a:rPr lang="ru-RU" sz="1800" dirty="0" err="1"/>
              <a:t>елементів</a:t>
            </a:r>
            <a:r>
              <a:rPr lang="ru-RU" sz="1800" dirty="0"/>
              <a:t>, </a:t>
            </a:r>
            <a:r>
              <a:rPr lang="ru-RU" sz="1800" dirty="0" err="1"/>
              <a:t>кожен</a:t>
            </a:r>
            <a:r>
              <a:rPr lang="ru-RU" sz="1800" dirty="0"/>
              <a:t> </a:t>
            </a:r>
            <a:r>
              <a:rPr lang="ru-RU" sz="1800" dirty="0" err="1"/>
              <a:t>із</a:t>
            </a:r>
            <a:r>
              <a:rPr lang="ru-RU" sz="1800" dirty="0"/>
              <a:t> </a:t>
            </a:r>
            <a:r>
              <a:rPr lang="ru-RU" sz="1800" dirty="0" err="1"/>
              <a:t>яких</a:t>
            </a:r>
            <a:r>
              <a:rPr lang="ru-RU" sz="1800" dirty="0"/>
              <a:t> </a:t>
            </a:r>
            <a:r>
              <a:rPr lang="ru-RU" sz="1800" dirty="0" err="1"/>
              <a:t>має</a:t>
            </a:r>
            <a:r>
              <a:rPr lang="ru-RU" sz="1800" dirty="0"/>
              <a:t> тип </a:t>
            </a:r>
            <a:r>
              <a:rPr lang="ru-RU" sz="1800" dirty="0" err="1"/>
              <a:t>даних</a:t>
            </a:r>
            <a:r>
              <a:rPr lang="ru-RU" sz="1800" dirty="0"/>
              <a:t> </a:t>
            </a:r>
            <a:r>
              <a:rPr lang="ru-RU" sz="1800" dirty="0" err="1">
                <a:solidFill>
                  <a:schemeClr val="accent5">
                    <a:lumMod val="75000"/>
                  </a:schemeClr>
                </a:solidFill>
                <a:latin typeface="Consolas" panose="020B0609020204030204" pitchFamily="49" charset="0"/>
              </a:rPr>
              <a:t>int</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Варіант другий </a:t>
            </a:r>
            <a:r>
              <a:rPr lang="uk-UA" sz="1800" dirty="0"/>
              <a:t>Оголошено константу </a:t>
            </a:r>
            <a:r>
              <a:rPr lang="en-US" sz="1800" dirty="0">
                <a:solidFill>
                  <a:schemeClr val="accent5">
                    <a:lumMod val="75000"/>
                  </a:schemeClr>
                </a:solidFill>
                <a:latin typeface="Consolas" panose="020B0609020204030204" pitchFamily="49" charset="0"/>
              </a:rPr>
              <a:t>size</a:t>
            </a:r>
            <a:r>
              <a:rPr lang="en-US" sz="1800" dirty="0"/>
              <a:t>, </a:t>
            </a:r>
            <a:r>
              <a:rPr lang="uk-UA" sz="1800" dirty="0"/>
              <a:t>значення якої дорівнює </a:t>
            </a:r>
            <a:r>
              <a:rPr lang="uk-UA" sz="1800" dirty="0">
                <a:solidFill>
                  <a:schemeClr val="accent5">
                    <a:lumMod val="75000"/>
                  </a:schemeClr>
                </a:solidFill>
                <a:latin typeface="Consolas" panose="020B0609020204030204" pitchFamily="49" charset="0"/>
              </a:rPr>
              <a:t>3</a:t>
            </a:r>
            <a:r>
              <a:rPr lang="uk-UA" sz="1800" dirty="0"/>
              <a:t>, а потім, масив </a:t>
            </a:r>
            <a:r>
              <a:rPr lang="en-US" sz="1800" dirty="0" err="1">
                <a:solidFill>
                  <a:schemeClr val="accent5">
                    <a:lumMod val="75000"/>
                  </a:schemeClr>
                </a:solidFill>
                <a:latin typeface="Consolas" panose="020B0609020204030204" pitchFamily="49" charset="0"/>
              </a:rPr>
              <a:t>br</a:t>
            </a:r>
            <a:r>
              <a:rPr lang="en-US" sz="1800" dirty="0"/>
              <a:t>, </a:t>
            </a:r>
            <a:r>
              <a:rPr lang="uk-UA" sz="1800" dirty="0"/>
              <a:t>що складається з </a:t>
            </a:r>
            <a:r>
              <a:rPr lang="uk-UA" sz="1800" dirty="0">
                <a:solidFill>
                  <a:schemeClr val="accent5">
                    <a:lumMod val="75000"/>
                  </a:schemeClr>
                </a:solidFill>
                <a:latin typeface="Consolas" panose="020B0609020204030204" pitchFamily="49" charset="0"/>
              </a:rPr>
              <a:t>3</a:t>
            </a:r>
            <a:r>
              <a:rPr lang="uk-UA" sz="1800" dirty="0"/>
              <a:t> елементів, кожен із яких має тип даних </a:t>
            </a:r>
            <a:r>
              <a:rPr lang="en-US" sz="1800" dirty="0">
                <a:solidFill>
                  <a:schemeClr val="accent5">
                    <a:lumMod val="75000"/>
                  </a:schemeClr>
                </a:solidFill>
                <a:latin typeface="Consolas" panose="020B0609020204030204" pitchFamily="49" charset="0"/>
              </a:rPr>
              <a:t>double</a:t>
            </a:r>
            <a:r>
              <a:rPr lang="en-US" sz="1800" dirty="0"/>
              <a:t>.</a:t>
            </a: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r>
              <a:rPr lang="ru-RU" sz="1800" b="1" dirty="0" err="1">
                <a:highlight>
                  <a:srgbClr val="00FF00"/>
                </a:highlight>
              </a:rPr>
              <a:t>Примітка</a:t>
            </a:r>
            <a:r>
              <a:rPr lang="ru-RU" sz="1800" dirty="0"/>
              <a:t>. Ми </a:t>
            </a:r>
            <a:r>
              <a:rPr lang="ru-RU" sz="1800" dirty="0" err="1"/>
              <a:t>рекомендуємо</a:t>
            </a:r>
            <a:r>
              <a:rPr lang="ru-RU" sz="1800" dirty="0"/>
              <a:t> вам </a:t>
            </a:r>
            <a:r>
              <a:rPr lang="ru-RU" sz="1800" dirty="0" err="1"/>
              <a:t>використовувати</a:t>
            </a:r>
            <a:r>
              <a:rPr lang="ru-RU" sz="1800" dirty="0"/>
              <a:t> другу форму </a:t>
            </a:r>
            <a:r>
              <a:rPr lang="ru-RU" sz="1800" dirty="0" err="1"/>
              <a:t>запису</a:t>
            </a:r>
            <a:r>
              <a:rPr lang="ru-RU" sz="1800" dirty="0"/>
              <a:t>, </a:t>
            </a:r>
            <a:r>
              <a:rPr lang="ru-RU" sz="1800" dirty="0" err="1"/>
              <a:t>адже</a:t>
            </a:r>
            <a:r>
              <a:rPr lang="ru-RU" sz="1800" dirty="0"/>
              <a:t> вона є </a:t>
            </a:r>
            <a:r>
              <a:rPr lang="ru-RU" sz="1800" dirty="0" err="1"/>
              <a:t>більш</a:t>
            </a:r>
            <a:r>
              <a:rPr lang="ru-RU" sz="1800" dirty="0"/>
              <a:t> </a:t>
            </a:r>
            <a:r>
              <a:rPr lang="ru-RU" sz="1800" dirty="0" err="1"/>
              <a:t>коректною</a:t>
            </a:r>
            <a:r>
              <a:rPr lang="ru-RU" sz="1800" dirty="0"/>
              <a:t> та </a:t>
            </a:r>
            <a:r>
              <a:rPr lang="ru-RU" sz="1800" dirty="0" err="1"/>
              <a:t>зручною</a:t>
            </a:r>
            <a:r>
              <a:rPr lang="ru-RU" sz="1800" dirty="0"/>
              <a:t>.</a:t>
            </a:r>
            <a:endParaRPr lang="uk-UA" sz="1800" dirty="0"/>
          </a:p>
        </p:txBody>
      </p:sp>
      <p:pic>
        <p:nvPicPr>
          <p:cNvPr id="5" name="Рисунок 4">
            <a:extLst>
              <a:ext uri="{FF2B5EF4-FFF2-40B4-BE49-F238E27FC236}">
                <a16:creationId xmlns:a16="http://schemas.microsoft.com/office/drawing/2014/main" id="{78BE8BA7-23EB-40F4-B6FD-9F76D7315151}"/>
              </a:ext>
            </a:extLst>
          </p:cNvPr>
          <p:cNvPicPr>
            <a:picLocks noChangeAspect="1"/>
          </p:cNvPicPr>
          <p:nvPr/>
        </p:nvPicPr>
        <p:blipFill>
          <a:blip r:embed="rId2"/>
          <a:stretch>
            <a:fillRect/>
          </a:stretch>
        </p:blipFill>
        <p:spPr>
          <a:xfrm>
            <a:off x="1362307" y="1426913"/>
            <a:ext cx="3612981" cy="758725"/>
          </a:xfrm>
          <a:prstGeom prst="rect">
            <a:avLst/>
          </a:prstGeom>
        </p:spPr>
      </p:pic>
      <p:pic>
        <p:nvPicPr>
          <p:cNvPr id="7" name="Рисунок 6">
            <a:extLst>
              <a:ext uri="{FF2B5EF4-FFF2-40B4-BE49-F238E27FC236}">
                <a16:creationId xmlns:a16="http://schemas.microsoft.com/office/drawing/2014/main" id="{49159317-447A-4F42-B49A-91CD0763451A}"/>
              </a:ext>
            </a:extLst>
          </p:cNvPr>
          <p:cNvPicPr>
            <a:picLocks noChangeAspect="1"/>
          </p:cNvPicPr>
          <p:nvPr/>
        </p:nvPicPr>
        <p:blipFill>
          <a:blip r:embed="rId3"/>
          <a:stretch>
            <a:fillRect/>
          </a:stretch>
        </p:blipFill>
        <p:spPr>
          <a:xfrm>
            <a:off x="1362307" y="3429000"/>
            <a:ext cx="3711498" cy="1039219"/>
          </a:xfrm>
          <a:prstGeom prst="rect">
            <a:avLst/>
          </a:prstGeom>
        </p:spPr>
      </p:pic>
    </p:spTree>
    <p:extLst>
      <p:ext uri="{BB962C8B-B14F-4D97-AF65-F5344CB8AC3E}">
        <p14:creationId xmlns:p14="http://schemas.microsoft.com/office/powerpoint/2010/main" val="4036465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Звернення до елементів масиву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запис</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значення</a:t>
            </a:r>
            <a:endParaRPr lang="ru-RU"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r>
              <a:rPr lang="ru-RU" sz="1800" dirty="0" err="1">
                <a:solidFill>
                  <a:schemeClr val="accent5">
                    <a:lumMod val="75000"/>
                  </a:schemeClr>
                </a:solidFill>
                <a:latin typeface="Consolas" panose="020B0609020204030204" pitchFamily="49" charset="0"/>
              </a:rPr>
              <a:t>ім'я_масиву</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індекс_елемента</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значення</a:t>
            </a:r>
            <a:r>
              <a:rPr lang="ru-RU" sz="1800" dirty="0">
                <a:solidFill>
                  <a:schemeClr val="accent5">
                    <a:lumMod val="75000"/>
                  </a:schemeClr>
                </a:solidFill>
                <a:latin typeface="Consolas" panose="020B0609020204030204" pitchFamily="49" charset="0"/>
              </a:rPr>
              <a:t>;</a:t>
            </a:r>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отримання</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значення</a:t>
            </a:r>
            <a:endParaRPr lang="ru-RU"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r>
              <a:rPr lang="ru-RU" sz="1800" dirty="0" err="1">
                <a:solidFill>
                  <a:schemeClr val="accent5">
                    <a:lumMod val="75000"/>
                  </a:schemeClr>
                </a:solidFill>
                <a:latin typeface="Consolas" panose="020B0609020204030204" pitchFamily="49" charset="0"/>
              </a:rPr>
              <a:t>cout</a:t>
            </a:r>
            <a:r>
              <a:rPr lang="ru-RU" sz="1800" dirty="0">
                <a:solidFill>
                  <a:schemeClr val="accent5">
                    <a:lumMod val="75000"/>
                  </a:schemeClr>
                </a:solidFill>
                <a:latin typeface="Consolas" panose="020B0609020204030204" pitchFamily="49" charset="0"/>
              </a:rPr>
              <a:t>&lt;&lt;</a:t>
            </a:r>
            <a:r>
              <a:rPr lang="ru-RU" sz="1800" dirty="0" err="1">
                <a:solidFill>
                  <a:schemeClr val="accent5">
                    <a:lumMod val="75000"/>
                  </a:schemeClr>
                </a:solidFill>
                <a:latin typeface="Consolas" panose="020B0609020204030204" pitchFamily="49" charset="0"/>
              </a:rPr>
              <a:t>ім'я_масиву</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індекс_елемента</a:t>
            </a:r>
            <a:r>
              <a:rPr lang="ru-RU" sz="1800" dirty="0">
                <a:solidFill>
                  <a:schemeClr val="accent5">
                    <a:lumMod val="75000"/>
                  </a:schemeClr>
                </a:solidFill>
                <a:latin typeface="Consolas" panose="020B0609020204030204" pitchFamily="49" charset="0"/>
              </a:rPr>
              <a:t>];</a:t>
            </a:r>
            <a:endParaRPr lang="uk-UA"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Тут на місце </a:t>
            </a:r>
            <a:r>
              <a:rPr lang="uk-UA" sz="1800" dirty="0" err="1">
                <a:solidFill>
                  <a:schemeClr val="accent5">
                    <a:lumMod val="75000"/>
                  </a:schemeClr>
                </a:solidFill>
                <a:latin typeface="Consolas" panose="020B0609020204030204" pitchFamily="49" charset="0"/>
              </a:rPr>
              <a:t>індексу_елемента</a:t>
            </a:r>
            <a:r>
              <a:rPr lang="uk-UA" sz="1800" dirty="0">
                <a:solidFill>
                  <a:schemeClr val="accent5">
                    <a:lumMod val="75000"/>
                  </a:schemeClr>
                </a:solidFill>
                <a:latin typeface="Consolas" panose="020B0609020204030204" pitchFamily="49" charset="0"/>
              </a:rPr>
              <a:t> </a:t>
            </a:r>
            <a:r>
              <a:rPr lang="uk-UA" sz="1800" dirty="0"/>
              <a:t>може бути підставлено БУДЬ-ЯКЕ </a:t>
            </a:r>
            <a:r>
              <a:rPr lang="uk-UA" sz="1800" dirty="0" err="1"/>
              <a:t>цілочисельне</a:t>
            </a:r>
            <a:r>
              <a:rPr lang="uk-UA" sz="1800" dirty="0"/>
              <a:t> значення, зокрема, вираз, результатом якого є ціле число.</a:t>
            </a:r>
            <a:endParaRPr lang="en-US" sz="1800" dirty="0"/>
          </a:p>
          <a:p>
            <a:pPr marL="540000" indent="360000">
              <a:lnSpc>
                <a:spcPct val="150000"/>
              </a:lnSpc>
              <a:spcBef>
                <a:spcPts val="0"/>
              </a:spcBef>
              <a:buNone/>
            </a:pPr>
            <a:r>
              <a:rPr lang="ru-RU" sz="1800" b="1" dirty="0" err="1">
                <a:highlight>
                  <a:srgbClr val="00FF00"/>
                </a:highlight>
              </a:rPr>
              <a:t>Примітка</a:t>
            </a:r>
            <a:r>
              <a:rPr lang="ru-RU" sz="1800" dirty="0"/>
              <a:t>. </a:t>
            </a:r>
            <a:r>
              <a:rPr lang="ru-RU" sz="1800" dirty="0" err="1"/>
              <a:t>Ще</a:t>
            </a:r>
            <a:r>
              <a:rPr lang="ru-RU" sz="1800" dirty="0"/>
              <a:t> раз </a:t>
            </a:r>
            <a:r>
              <a:rPr lang="ru-RU" sz="1800" dirty="0" err="1"/>
              <a:t>нагадуємо</a:t>
            </a:r>
            <a:r>
              <a:rPr lang="ru-RU" sz="1800" dirty="0"/>
              <a:t> — </a:t>
            </a:r>
            <a:r>
              <a:rPr lang="ru-RU" sz="1800" dirty="0" err="1"/>
              <a:t>нумерація</a:t>
            </a:r>
            <a:r>
              <a:rPr lang="ru-RU" sz="1800" dirty="0"/>
              <a:t> </a:t>
            </a:r>
            <a:r>
              <a:rPr lang="ru-RU" sz="1800" dirty="0" err="1"/>
              <a:t>елементів</a:t>
            </a:r>
            <a:r>
              <a:rPr lang="ru-RU" sz="1800" dirty="0"/>
              <a:t> у </a:t>
            </a:r>
            <a:r>
              <a:rPr lang="ru-RU" sz="1800" dirty="0" err="1"/>
              <a:t>масиві</a:t>
            </a:r>
            <a:r>
              <a:rPr lang="ru-RU" sz="1800" dirty="0"/>
              <a:t> </a:t>
            </a:r>
            <a:r>
              <a:rPr lang="ru-RU" sz="1800" dirty="0" err="1"/>
              <a:t>починається</a:t>
            </a:r>
            <a:r>
              <a:rPr lang="ru-RU" sz="1800" dirty="0"/>
              <a:t> з </a:t>
            </a:r>
            <a:r>
              <a:rPr lang="ru-RU" sz="1800" b="1" dirty="0">
                <a:highlight>
                  <a:srgbClr val="00FF00"/>
                </a:highlight>
              </a:rPr>
              <a:t>нуля</a:t>
            </a:r>
            <a:r>
              <a:rPr lang="ru-RU" sz="1800" dirty="0"/>
              <a:t>! Таким чином, у </a:t>
            </a:r>
            <a:r>
              <a:rPr lang="en-US" sz="1800" dirty="0"/>
              <a:t> </a:t>
            </a:r>
            <a:r>
              <a:rPr lang="ru-RU" sz="1800" dirty="0" err="1"/>
              <a:t>масиві</a:t>
            </a:r>
            <a:r>
              <a:rPr lang="ru-RU" sz="1800" dirty="0"/>
              <a:t> з </a:t>
            </a:r>
            <a:r>
              <a:rPr lang="ru-RU" sz="1800" b="1" dirty="0">
                <a:highlight>
                  <a:srgbClr val="00FF00"/>
                </a:highlight>
              </a:rPr>
              <a:t>5</a:t>
            </a:r>
            <a:r>
              <a:rPr lang="ru-RU" sz="1800" dirty="0"/>
              <a:t> </a:t>
            </a:r>
            <a:r>
              <a:rPr lang="ru-RU" sz="1800" dirty="0" err="1"/>
              <a:t>елементів</a:t>
            </a:r>
            <a:r>
              <a:rPr lang="ru-RU" sz="1800" dirty="0"/>
              <a:t> </a:t>
            </a:r>
            <a:r>
              <a:rPr lang="ru-RU" sz="1800" dirty="0" err="1"/>
              <a:t>останній</a:t>
            </a:r>
            <a:r>
              <a:rPr lang="ru-RU" sz="1800" dirty="0"/>
              <a:t> </a:t>
            </a:r>
            <a:r>
              <a:rPr lang="ru-RU" sz="1800" dirty="0" err="1"/>
              <a:t>елемент</a:t>
            </a:r>
            <a:r>
              <a:rPr lang="ru-RU" sz="1800" dirty="0"/>
              <a:t> </a:t>
            </a:r>
            <a:r>
              <a:rPr lang="ru-RU" sz="1800" dirty="0" err="1"/>
              <a:t>має</a:t>
            </a:r>
            <a:r>
              <a:rPr lang="ru-RU" sz="1800" dirty="0"/>
              <a:t> </a:t>
            </a:r>
            <a:r>
              <a:rPr lang="ru-RU" sz="1800" dirty="0" err="1"/>
              <a:t>індекс</a:t>
            </a:r>
            <a:r>
              <a:rPr lang="ru-RU" sz="1800" dirty="0"/>
              <a:t> </a:t>
            </a:r>
            <a:r>
              <a:rPr lang="ru-RU" sz="1800" b="1" dirty="0">
                <a:highlight>
                  <a:srgbClr val="00FF00"/>
                </a:highlight>
              </a:rPr>
              <a:t>4</a:t>
            </a:r>
            <a:r>
              <a:rPr lang="ru-RU" sz="1800" dirty="0"/>
              <a:t>. </a:t>
            </a:r>
            <a:r>
              <a:rPr lang="en-US" sz="1800" dirty="0"/>
              <a:t> </a:t>
            </a:r>
            <a:r>
              <a:rPr lang="ru-RU" sz="1800" dirty="0" err="1"/>
              <a:t>Виходити</a:t>
            </a:r>
            <a:r>
              <a:rPr lang="ru-RU" sz="1800" dirty="0"/>
              <a:t> за </a:t>
            </a:r>
            <a:r>
              <a:rPr lang="ru-RU" sz="1800" dirty="0" err="1"/>
              <a:t>межі</a:t>
            </a:r>
            <a:r>
              <a:rPr lang="ru-RU" sz="1800" dirty="0"/>
              <a:t> </a:t>
            </a:r>
            <a:r>
              <a:rPr lang="ru-RU" sz="1800" dirty="0" err="1"/>
              <a:t>масиву</a:t>
            </a:r>
            <a:r>
              <a:rPr lang="ru-RU" sz="1800" dirty="0"/>
              <a:t> не </a:t>
            </a:r>
            <a:r>
              <a:rPr lang="ru-RU" sz="1800" dirty="0" err="1"/>
              <a:t>можна</a:t>
            </a:r>
            <a:r>
              <a:rPr lang="ru-RU" sz="1800" dirty="0"/>
              <a:t>, </a:t>
            </a:r>
            <a:r>
              <a:rPr lang="ru-RU" sz="1800" dirty="0" err="1"/>
              <a:t>це</a:t>
            </a:r>
            <a:r>
              <a:rPr lang="ru-RU" sz="1800" dirty="0"/>
              <a:t> </a:t>
            </a:r>
            <a:r>
              <a:rPr lang="ru-RU" sz="1800" dirty="0" err="1"/>
              <a:t>призведе</a:t>
            </a:r>
            <a:r>
              <a:rPr lang="ru-RU" sz="1800" dirty="0"/>
              <a:t> до </a:t>
            </a:r>
            <a:r>
              <a:rPr lang="en-US" sz="1800" dirty="0"/>
              <a:t> </a:t>
            </a:r>
            <a:r>
              <a:rPr lang="ru-RU" sz="1800" dirty="0" err="1"/>
              <a:t>помилки</a:t>
            </a:r>
            <a:r>
              <a:rPr lang="ru-RU" sz="1800" dirty="0"/>
              <a:t> </a:t>
            </a:r>
            <a:r>
              <a:rPr lang="ru-RU" sz="1800" b="1" dirty="0">
                <a:highlight>
                  <a:srgbClr val="00FF00"/>
                </a:highlight>
              </a:rPr>
              <a:t>на </a:t>
            </a:r>
            <a:r>
              <a:rPr lang="ru-RU" sz="1800" b="1" dirty="0" err="1">
                <a:highlight>
                  <a:srgbClr val="00FF00"/>
                </a:highlight>
              </a:rPr>
              <a:t>етапі</a:t>
            </a:r>
            <a:r>
              <a:rPr lang="ru-RU" sz="1800" b="1" dirty="0">
                <a:highlight>
                  <a:srgbClr val="00FF00"/>
                </a:highlight>
              </a:rPr>
              <a:t> </a:t>
            </a:r>
            <a:r>
              <a:rPr lang="ru-RU" sz="1800" b="1" dirty="0" err="1">
                <a:highlight>
                  <a:srgbClr val="00FF00"/>
                </a:highlight>
              </a:rPr>
              <a:t>виконання</a:t>
            </a:r>
            <a:r>
              <a:rPr lang="ru-RU" sz="1800" dirty="0"/>
              <a:t>.</a:t>
            </a:r>
            <a:endParaRPr lang="en-US"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221362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Варіанти ініціалізації масиву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Заповнити</a:t>
            </a:r>
            <a:r>
              <a:rPr lang="ru-RU" sz="1800" dirty="0"/>
              <a:t> </a:t>
            </a:r>
            <a:r>
              <a:rPr lang="ru-RU" sz="1800" dirty="0" err="1"/>
              <a:t>масив</a:t>
            </a:r>
            <a:r>
              <a:rPr lang="ru-RU" sz="1800" dirty="0"/>
              <a:t> </a:t>
            </a:r>
            <a:r>
              <a:rPr lang="ru-RU" sz="1800" dirty="0" err="1"/>
              <a:t>даними</a:t>
            </a:r>
            <a:r>
              <a:rPr lang="ru-RU" sz="1800" dirty="0"/>
              <a:t> </a:t>
            </a:r>
            <a:r>
              <a:rPr lang="ru-RU" sz="1800" dirty="0" err="1"/>
              <a:t>можна</a:t>
            </a:r>
            <a:r>
              <a:rPr lang="ru-RU" sz="1800" dirty="0"/>
              <a:t> </a:t>
            </a:r>
            <a:r>
              <a:rPr lang="ru-RU" sz="1800" dirty="0" err="1"/>
              <a:t>двома</a:t>
            </a:r>
            <a:r>
              <a:rPr lang="ru-RU" sz="1800" dirty="0"/>
              <a:t> способами:</a:t>
            </a:r>
          </a:p>
          <a:p>
            <a:pPr marL="540000" indent="360000">
              <a:lnSpc>
                <a:spcPct val="150000"/>
              </a:lnSpc>
              <a:spcBef>
                <a:spcPts val="0"/>
              </a:spcBef>
              <a:buNone/>
            </a:pPr>
            <a:r>
              <a:rPr lang="ru-RU" sz="1800" b="1" dirty="0">
                <a:highlight>
                  <a:srgbClr val="00FF00"/>
                </a:highlight>
              </a:rPr>
              <a:t>Перший </a:t>
            </a:r>
            <a:r>
              <a:rPr lang="ru-RU" sz="1800" b="1" dirty="0" err="1">
                <a:highlight>
                  <a:srgbClr val="00FF00"/>
                </a:highlight>
              </a:rPr>
              <a:t>спосіб</a:t>
            </a:r>
            <a:r>
              <a:rPr lang="ru-RU" sz="1800" dirty="0"/>
              <a:t> — </a:t>
            </a:r>
            <a:r>
              <a:rPr lang="ru-RU" sz="1800" dirty="0" err="1"/>
              <a:t>ініціалізація</a:t>
            </a:r>
            <a:r>
              <a:rPr lang="ru-RU" sz="1800" dirty="0"/>
              <a:t> при </a:t>
            </a:r>
            <a:r>
              <a:rPr lang="ru-RU" sz="1800" dirty="0" err="1"/>
              <a:t>створенні</a:t>
            </a:r>
            <a:r>
              <a:rPr lang="ru-RU" sz="1800" dirty="0"/>
              <a:t>.</a:t>
            </a:r>
            <a:endParaRPr lang="en-US" sz="1800" dirty="0"/>
          </a:p>
          <a:p>
            <a:pPr marL="540000" indent="360000">
              <a:lnSpc>
                <a:spcPct val="150000"/>
              </a:lnSpc>
              <a:spcBef>
                <a:spcPts val="0"/>
              </a:spcBef>
              <a:buNone/>
            </a:pPr>
            <a:r>
              <a:rPr lang="ru-RU" sz="1800" dirty="0" err="1">
                <a:solidFill>
                  <a:schemeClr val="accent5">
                    <a:lumMod val="75000"/>
                  </a:schemeClr>
                </a:solidFill>
                <a:latin typeface="Consolas" panose="020B0609020204030204" pitchFamily="49" charset="0"/>
              </a:rPr>
              <a:t>тип_даних</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ім'я_масиву</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кількість</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елементів</a:t>
            </a:r>
            <a:r>
              <a:rPr lang="ru-RU" sz="1800" dirty="0">
                <a:solidFill>
                  <a:schemeClr val="accent5">
                    <a:lumMod val="75000"/>
                  </a:schemeClr>
                </a:solidFill>
                <a:latin typeface="Consolas" panose="020B0609020204030204" pitchFamily="49" charset="0"/>
              </a:rPr>
              <a:t>]=</a:t>
            </a:r>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{значення1, значення2, ... </a:t>
            </a:r>
            <a:r>
              <a:rPr lang="ru-RU" sz="1800" dirty="0" err="1">
                <a:solidFill>
                  <a:schemeClr val="accent5">
                    <a:lumMod val="75000"/>
                  </a:schemeClr>
                </a:solidFill>
                <a:latin typeface="Consolas" panose="020B0609020204030204" pitchFamily="49" charset="0"/>
              </a:rPr>
              <a:t>значенняn</a:t>
            </a:r>
            <a:r>
              <a:rPr lang="ru-RU" sz="1800" dirty="0">
                <a:solidFill>
                  <a:schemeClr val="accent5">
                    <a:lumMod val="75000"/>
                  </a:schemeClr>
                </a:solidFill>
                <a:latin typeface="Consolas" panose="020B0609020204030204" pitchFamily="49" charset="0"/>
              </a:rPr>
              <a:t>};</a:t>
            </a:r>
            <a:endParaRPr lang="en-US"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Така</a:t>
            </a:r>
            <a:r>
              <a:rPr lang="ru-RU" sz="1800" dirty="0"/>
              <a:t> форма </a:t>
            </a:r>
            <a:r>
              <a:rPr lang="ru-RU" sz="1800" dirty="0" err="1"/>
              <a:t>ініціалізації</a:t>
            </a:r>
            <a:r>
              <a:rPr lang="ru-RU" sz="1800" dirty="0"/>
              <a:t> </a:t>
            </a:r>
            <a:r>
              <a:rPr lang="ru-RU" sz="1800" dirty="0" err="1"/>
              <a:t>має</a:t>
            </a:r>
            <a:r>
              <a:rPr lang="ru-RU" sz="1800" dirty="0"/>
              <a:t> </a:t>
            </a:r>
            <a:r>
              <a:rPr lang="ru-RU" sz="1800" dirty="0" err="1"/>
              <a:t>деякі</a:t>
            </a:r>
            <a:r>
              <a:rPr lang="ru-RU" sz="1800" dirty="0"/>
              <a:t> </a:t>
            </a:r>
            <a:r>
              <a:rPr lang="ru-RU" sz="1800" dirty="0" err="1"/>
              <a:t>особливості</a:t>
            </a:r>
            <a:r>
              <a:rPr lang="ru-RU" sz="1800" dirty="0"/>
              <a:t>:</a:t>
            </a:r>
            <a:endParaRPr lang="en-US" sz="1800" dirty="0"/>
          </a:p>
          <a:p>
            <a:pPr marL="540000" indent="360000">
              <a:lnSpc>
                <a:spcPct val="150000"/>
              </a:lnSpc>
              <a:spcBef>
                <a:spcPts val="0"/>
              </a:spcBef>
              <a:buNone/>
            </a:pPr>
            <a:r>
              <a:rPr lang="ru-RU" sz="1800" b="1" dirty="0">
                <a:highlight>
                  <a:srgbClr val="00FF00"/>
                </a:highlight>
              </a:rPr>
              <a:t>1. </a:t>
            </a:r>
            <a:r>
              <a:rPr lang="ru-RU" sz="1800" dirty="0" err="1"/>
              <a:t>Усі</a:t>
            </a:r>
            <a:r>
              <a:rPr lang="ru-RU" sz="1800" dirty="0"/>
              <a:t> </a:t>
            </a:r>
            <a:r>
              <a:rPr lang="ru-RU" sz="1800" dirty="0" err="1"/>
              <a:t>значення</a:t>
            </a:r>
            <a:r>
              <a:rPr lang="ru-RU" sz="1800" dirty="0"/>
              <a:t> списку </a:t>
            </a:r>
            <a:r>
              <a:rPr lang="ru-RU" sz="1800" dirty="0" err="1"/>
              <a:t>ініціалізації</a:t>
            </a:r>
            <a:r>
              <a:rPr lang="ru-RU" sz="1800" dirty="0"/>
              <a:t> </a:t>
            </a:r>
            <a:r>
              <a:rPr lang="ru-RU" sz="1800" dirty="0" err="1"/>
              <a:t>мають</a:t>
            </a:r>
            <a:r>
              <a:rPr lang="ru-RU" sz="1800" dirty="0"/>
              <a:t> </a:t>
            </a:r>
            <a:r>
              <a:rPr lang="ru-RU" sz="1800" dirty="0" err="1"/>
              <a:t>такий</a:t>
            </a:r>
            <a:r>
              <a:rPr lang="ru-RU" sz="1800" dirty="0"/>
              <a:t> </a:t>
            </a:r>
            <a:r>
              <a:rPr lang="ru-RU" sz="1800" dirty="0" err="1"/>
              <a:t>самий</a:t>
            </a:r>
            <a:r>
              <a:rPr lang="ru-RU" sz="1800" dirty="0"/>
              <a:t> тип </a:t>
            </a:r>
            <a:r>
              <a:rPr lang="ru-RU" sz="1800" dirty="0" err="1"/>
              <a:t>даних</a:t>
            </a:r>
            <a:r>
              <a:rPr lang="ru-RU" sz="1800" dirty="0"/>
              <a:t>, як і сам </a:t>
            </a:r>
            <a:r>
              <a:rPr lang="ru-RU" sz="1800" dirty="0" err="1"/>
              <a:t>масив</a:t>
            </a:r>
            <a:r>
              <a:rPr lang="ru-RU" sz="1800" dirty="0"/>
              <a:t>, тому при </a:t>
            </a:r>
            <a:r>
              <a:rPr lang="ru-RU" sz="1800" dirty="0" err="1"/>
              <a:t>створенні</a:t>
            </a:r>
            <a:r>
              <a:rPr lang="ru-RU" sz="1800" dirty="0"/>
              <a:t> </a:t>
            </a:r>
            <a:r>
              <a:rPr lang="ru-RU" sz="1800" dirty="0" err="1"/>
              <a:t>кількість</a:t>
            </a:r>
            <a:r>
              <a:rPr lang="ru-RU" sz="1800" dirty="0"/>
              <a:t> </a:t>
            </a:r>
            <a:r>
              <a:rPr lang="ru-RU" sz="1800" dirty="0" err="1"/>
              <a:t>елементів</a:t>
            </a:r>
            <a:r>
              <a:rPr lang="ru-RU" sz="1800" dirty="0"/>
              <a:t> </a:t>
            </a:r>
            <a:r>
              <a:rPr lang="ru-RU" sz="1800" dirty="0" err="1"/>
              <a:t>можна</a:t>
            </a:r>
            <a:r>
              <a:rPr lang="ru-RU" sz="1800" dirty="0"/>
              <a:t> не </a:t>
            </a:r>
            <a:r>
              <a:rPr lang="ru-RU" sz="1800" dirty="0" err="1"/>
              <a:t>вказувати</a:t>
            </a:r>
            <a:r>
              <a:rPr lang="ru-RU" sz="1800" dirty="0"/>
              <a:t>. </a:t>
            </a:r>
            <a:endParaRPr lang="en-US" sz="1800" dirty="0"/>
          </a:p>
          <a:p>
            <a:pPr marL="540000" indent="360000">
              <a:lnSpc>
                <a:spcPct val="150000"/>
              </a:lnSpc>
              <a:spcBef>
                <a:spcPts val="0"/>
              </a:spcBef>
              <a:buNone/>
            </a:pPr>
            <a:r>
              <a:rPr lang="ru-RU" sz="1800" b="1" dirty="0" err="1">
                <a:highlight>
                  <a:srgbClr val="00FF00"/>
                </a:highlight>
              </a:rPr>
              <a:t>Операційна</a:t>
            </a:r>
            <a:r>
              <a:rPr lang="ru-RU" sz="1800" b="1" dirty="0">
                <a:highlight>
                  <a:srgbClr val="00FF00"/>
                </a:highlight>
              </a:rPr>
              <a:t> система сама </a:t>
            </a:r>
            <a:r>
              <a:rPr lang="ru-RU" sz="1800" b="1" dirty="0" err="1">
                <a:highlight>
                  <a:srgbClr val="00FF00"/>
                </a:highlight>
              </a:rPr>
              <a:t>визначить</a:t>
            </a:r>
            <a:r>
              <a:rPr lang="ru-RU" sz="1800" b="1" dirty="0">
                <a:highlight>
                  <a:srgbClr val="00FF00"/>
                </a:highlight>
              </a:rPr>
              <a:t> </a:t>
            </a:r>
            <a:r>
              <a:rPr lang="ru-RU" sz="1800" b="1" dirty="0" err="1">
                <a:highlight>
                  <a:srgbClr val="00FF00"/>
                </a:highlight>
              </a:rPr>
              <a:t>розмір</a:t>
            </a:r>
            <a:r>
              <a:rPr lang="ru-RU" sz="1800" b="1" dirty="0">
                <a:highlight>
                  <a:srgbClr val="00FF00"/>
                </a:highlight>
              </a:rPr>
              <a:t> </a:t>
            </a:r>
            <a:r>
              <a:rPr lang="ru-RU" sz="1800" b="1" dirty="0" err="1">
                <a:highlight>
                  <a:srgbClr val="00FF00"/>
                </a:highlight>
              </a:rPr>
              <a:t>масиву</a:t>
            </a:r>
            <a:r>
              <a:rPr lang="ru-RU" sz="1800" b="1" dirty="0">
                <a:highlight>
                  <a:srgbClr val="00FF00"/>
                </a:highlight>
              </a:rPr>
              <a:t>, </a:t>
            </a:r>
            <a:r>
              <a:rPr lang="ru-RU" sz="1800" b="1" dirty="0" err="1">
                <a:highlight>
                  <a:srgbClr val="00FF00"/>
                </a:highlight>
              </a:rPr>
              <a:t>зважаючи</a:t>
            </a:r>
            <a:r>
              <a:rPr lang="ru-RU" sz="1800" b="1" dirty="0">
                <a:highlight>
                  <a:srgbClr val="00FF00"/>
                </a:highlight>
              </a:rPr>
              <a:t> на число </a:t>
            </a:r>
            <a:r>
              <a:rPr lang="ru-RU" sz="1800" b="1" dirty="0" err="1">
                <a:highlight>
                  <a:srgbClr val="00FF00"/>
                </a:highlight>
              </a:rPr>
              <a:t>елементів</a:t>
            </a:r>
            <a:r>
              <a:rPr lang="ru-RU" sz="1800" b="1" dirty="0">
                <a:highlight>
                  <a:srgbClr val="00FF00"/>
                </a:highlight>
              </a:rPr>
              <a:t> у списку </a:t>
            </a:r>
            <a:r>
              <a:rPr lang="ru-RU" sz="1800" b="1" dirty="0" err="1">
                <a:highlight>
                  <a:srgbClr val="00FF00"/>
                </a:highlight>
              </a:rPr>
              <a:t>ініціалізації</a:t>
            </a:r>
            <a:r>
              <a:rPr lang="ru-RU" sz="1800" dirty="0"/>
              <a:t>.</a:t>
            </a:r>
            <a:endParaRPr lang="uk-UA" sz="1800" dirty="0"/>
          </a:p>
        </p:txBody>
      </p:sp>
      <p:pic>
        <p:nvPicPr>
          <p:cNvPr id="5" name="Рисунок 4">
            <a:extLst>
              <a:ext uri="{FF2B5EF4-FFF2-40B4-BE49-F238E27FC236}">
                <a16:creationId xmlns:a16="http://schemas.microsoft.com/office/drawing/2014/main" id="{481387C4-CB1F-492E-AFA4-BA9A4F7E4A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94317" y="2728555"/>
            <a:ext cx="4313663" cy="1207825"/>
          </a:xfrm>
          <a:prstGeom prst="rect">
            <a:avLst/>
          </a:prstGeom>
        </p:spPr>
      </p:pic>
    </p:spTree>
    <p:extLst>
      <p:ext uri="{BB962C8B-B14F-4D97-AF65-F5344CB8AC3E}">
        <p14:creationId xmlns:p14="http://schemas.microsoft.com/office/powerpoint/2010/main" val="1445502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2. </a:t>
            </a:r>
            <a:r>
              <a:rPr lang="ru-RU" sz="1800" dirty="0" err="1"/>
              <a:t>Якщо</a:t>
            </a:r>
            <a:r>
              <a:rPr lang="ru-RU" sz="1800" dirty="0"/>
              <a:t> число </a:t>
            </a:r>
            <a:r>
              <a:rPr lang="ru-RU" sz="1800" dirty="0" err="1"/>
              <a:t>елементів</a:t>
            </a:r>
            <a:r>
              <a:rPr lang="ru-RU" sz="1800" dirty="0"/>
              <a:t> у списку </a:t>
            </a:r>
            <a:r>
              <a:rPr lang="ru-RU" sz="1800" dirty="0" err="1"/>
              <a:t>ініціалізації</a:t>
            </a:r>
            <a:r>
              <a:rPr lang="ru-RU" sz="1800" dirty="0"/>
              <a:t> </a:t>
            </a:r>
            <a:r>
              <a:rPr lang="ru-RU" sz="1800" dirty="0" err="1"/>
              <a:t>менше</a:t>
            </a:r>
            <a:r>
              <a:rPr lang="ru-RU" sz="1800" dirty="0"/>
              <a:t> </a:t>
            </a:r>
            <a:r>
              <a:rPr lang="ru-RU" sz="1800" dirty="0" err="1"/>
              <a:t>ніж</a:t>
            </a:r>
            <a:r>
              <a:rPr lang="ru-RU" sz="1800" dirty="0"/>
              <a:t> число </a:t>
            </a:r>
            <a:r>
              <a:rPr lang="ru-RU" sz="1800" dirty="0" err="1"/>
              <a:t>елементів</a:t>
            </a:r>
            <a:r>
              <a:rPr lang="ru-RU" sz="1800" dirty="0"/>
              <a:t> </a:t>
            </a:r>
            <a:r>
              <a:rPr lang="ru-RU" sz="1800" dirty="0" err="1"/>
              <a:t>масиву</a:t>
            </a:r>
            <a:r>
              <a:rPr lang="ru-RU" sz="1800" dirty="0"/>
              <a:t>, то </a:t>
            </a:r>
            <a:r>
              <a:rPr lang="ru-RU" sz="1800" dirty="0" err="1"/>
              <a:t>значення</a:t>
            </a:r>
            <a:r>
              <a:rPr lang="ru-RU" sz="1800" dirty="0"/>
              <a:t>, </a:t>
            </a:r>
            <a:r>
              <a:rPr lang="ru-RU" sz="1800" dirty="0" err="1"/>
              <a:t>що</a:t>
            </a:r>
            <a:r>
              <a:rPr lang="ru-RU" sz="1800" dirty="0"/>
              <a:t> </a:t>
            </a:r>
            <a:r>
              <a:rPr lang="ru-RU" sz="1800" dirty="0" err="1"/>
              <a:t>залишилися</a:t>
            </a:r>
            <a:r>
              <a:rPr lang="ru-RU" sz="1800" dirty="0"/>
              <a:t>, автоматично </a:t>
            </a:r>
            <a:r>
              <a:rPr lang="ru-RU" sz="1800" dirty="0" err="1"/>
              <a:t>заповнюються</a:t>
            </a:r>
            <a:r>
              <a:rPr lang="ru-RU" sz="1800" dirty="0"/>
              <a:t> нулями:</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такий запис еквівалентний запису:</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3. </a:t>
            </a:r>
            <a:r>
              <a:rPr lang="uk-UA" sz="1800" dirty="0"/>
              <a:t>Якщо значень у списку ініціалізації більше ніж кількість елементів масиву, то відбувається помилка на етапі компіляції:</a:t>
            </a:r>
            <a:endParaRPr lang="en-US" sz="1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67BC0D56-C398-4C46-918C-B65E5D636125}"/>
              </a:ext>
            </a:extLst>
          </p:cNvPr>
          <p:cNvPicPr>
            <a:picLocks noChangeAspect="1"/>
          </p:cNvPicPr>
          <p:nvPr/>
        </p:nvPicPr>
        <p:blipFill>
          <a:blip r:embed="rId2"/>
          <a:stretch>
            <a:fillRect/>
          </a:stretch>
        </p:blipFill>
        <p:spPr>
          <a:xfrm>
            <a:off x="1016619" y="1773745"/>
            <a:ext cx="3834161" cy="805174"/>
          </a:xfrm>
          <a:prstGeom prst="rect">
            <a:avLst/>
          </a:prstGeom>
        </p:spPr>
      </p:pic>
      <p:pic>
        <p:nvPicPr>
          <p:cNvPr id="7" name="Рисунок 6">
            <a:extLst>
              <a:ext uri="{FF2B5EF4-FFF2-40B4-BE49-F238E27FC236}">
                <a16:creationId xmlns:a16="http://schemas.microsoft.com/office/drawing/2014/main" id="{B26757E5-A7F9-4F7E-BC10-468A7A37BC3B}"/>
              </a:ext>
            </a:extLst>
          </p:cNvPr>
          <p:cNvPicPr>
            <a:picLocks noChangeAspect="1"/>
          </p:cNvPicPr>
          <p:nvPr/>
        </p:nvPicPr>
        <p:blipFill>
          <a:blip r:embed="rId3"/>
          <a:stretch>
            <a:fillRect/>
          </a:stretch>
        </p:blipFill>
        <p:spPr>
          <a:xfrm>
            <a:off x="1016619" y="3039694"/>
            <a:ext cx="4335966" cy="910553"/>
          </a:xfrm>
          <a:prstGeom prst="rect">
            <a:avLst/>
          </a:prstGeom>
        </p:spPr>
      </p:pic>
      <p:pic>
        <p:nvPicPr>
          <p:cNvPr id="9" name="Рисунок 8">
            <a:extLst>
              <a:ext uri="{FF2B5EF4-FFF2-40B4-BE49-F238E27FC236}">
                <a16:creationId xmlns:a16="http://schemas.microsoft.com/office/drawing/2014/main" id="{91A595A7-620F-4ED7-904C-B4C4F3A624FB}"/>
              </a:ext>
            </a:extLst>
          </p:cNvPr>
          <p:cNvPicPr>
            <a:picLocks noChangeAspect="1"/>
          </p:cNvPicPr>
          <p:nvPr/>
        </p:nvPicPr>
        <p:blipFill>
          <a:blip r:embed="rId4"/>
          <a:stretch>
            <a:fillRect/>
          </a:stretch>
        </p:blipFill>
        <p:spPr>
          <a:xfrm>
            <a:off x="1016619" y="5053042"/>
            <a:ext cx="6941161" cy="910553"/>
          </a:xfrm>
          <a:prstGeom prst="rect">
            <a:avLst/>
          </a:prstGeom>
        </p:spPr>
      </p:pic>
    </p:spTree>
    <p:extLst>
      <p:ext uri="{BB962C8B-B14F-4D97-AF65-F5344CB8AC3E}">
        <p14:creationId xmlns:p14="http://schemas.microsoft.com/office/powerpoint/2010/main" val="89155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4. </a:t>
            </a:r>
            <a:r>
              <a:rPr lang="uk-UA" sz="1800" dirty="0"/>
              <a:t>При ініціалізації масивів можна використовувати вже відому вам </a:t>
            </a:r>
            <a:r>
              <a:rPr lang="uk-UA" sz="1800" b="1" dirty="0">
                <a:highlight>
                  <a:srgbClr val="00FF00"/>
                </a:highlight>
              </a:rPr>
              <a:t>уніфіковану ініціалізацію</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Другий спосіб </a:t>
            </a:r>
            <a:r>
              <a:rPr lang="uk-UA" sz="1800" dirty="0"/>
              <a:t>— ініціалізація масиву за допомогою циклу.</a:t>
            </a:r>
          </a:p>
          <a:p>
            <a:pPr marL="540000" indent="360000">
              <a:lnSpc>
                <a:spcPct val="150000"/>
              </a:lnSpc>
              <a:spcBef>
                <a:spcPts val="0"/>
              </a:spcBef>
              <a:buNone/>
            </a:pPr>
            <a:r>
              <a:rPr lang="uk-UA" sz="1800" dirty="0"/>
              <a:t>У цьому випадку заповнити масив значеннями можна </a:t>
            </a:r>
            <a:endParaRPr lang="en-US" sz="1800" dirty="0"/>
          </a:p>
          <a:p>
            <a:pPr marL="540000" indent="360000">
              <a:lnSpc>
                <a:spcPct val="150000"/>
              </a:lnSpc>
              <a:spcBef>
                <a:spcPts val="0"/>
              </a:spcBef>
              <a:buNone/>
            </a:pPr>
            <a:r>
              <a:rPr lang="uk-UA" sz="1800" dirty="0"/>
              <a:t>з допомогою користувача.</a:t>
            </a:r>
          </a:p>
        </p:txBody>
      </p:sp>
      <p:pic>
        <p:nvPicPr>
          <p:cNvPr id="5" name="Рисунок 4">
            <a:extLst>
              <a:ext uri="{FF2B5EF4-FFF2-40B4-BE49-F238E27FC236}">
                <a16:creationId xmlns:a16="http://schemas.microsoft.com/office/drawing/2014/main" id="{97D21BF2-B79F-4573-AF2B-03729F37C7E7}"/>
              </a:ext>
            </a:extLst>
          </p:cNvPr>
          <p:cNvPicPr>
            <a:picLocks noChangeAspect="1"/>
          </p:cNvPicPr>
          <p:nvPr/>
        </p:nvPicPr>
        <p:blipFill>
          <a:blip r:embed="rId3"/>
          <a:stretch>
            <a:fillRect/>
          </a:stretch>
        </p:blipFill>
        <p:spPr>
          <a:xfrm>
            <a:off x="938561" y="1451963"/>
            <a:ext cx="3934522" cy="1101666"/>
          </a:xfrm>
          <a:prstGeom prst="rect">
            <a:avLst/>
          </a:prstGeom>
        </p:spPr>
      </p:pic>
      <p:pic>
        <p:nvPicPr>
          <p:cNvPr id="7" name="Рисунок 6">
            <a:extLst>
              <a:ext uri="{FF2B5EF4-FFF2-40B4-BE49-F238E27FC236}">
                <a16:creationId xmlns:a16="http://schemas.microsoft.com/office/drawing/2014/main" id="{D0E95CDF-CC43-4D72-99A8-BF2566CA8878}"/>
              </a:ext>
            </a:extLst>
          </p:cNvPr>
          <p:cNvPicPr>
            <a:picLocks noChangeAspect="1"/>
          </p:cNvPicPr>
          <p:nvPr/>
        </p:nvPicPr>
        <p:blipFill>
          <a:blip r:embed="rId4"/>
          <a:stretch>
            <a:fillRect/>
          </a:stretch>
        </p:blipFill>
        <p:spPr>
          <a:xfrm>
            <a:off x="7661745" y="2217480"/>
            <a:ext cx="4325817" cy="4350588"/>
          </a:xfrm>
          <a:prstGeom prst="rect">
            <a:avLst/>
          </a:prstGeom>
        </p:spPr>
      </p:pic>
    </p:spTree>
    <p:extLst>
      <p:ext uri="{BB962C8B-B14F-4D97-AF65-F5344CB8AC3E}">
        <p14:creationId xmlns:p14="http://schemas.microsoft.com/office/powerpoint/2010/main" val="1004964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Вивід</a:t>
            </a:r>
            <a:r>
              <a:rPr lang="ru-RU" b="1" dirty="0"/>
              <a:t> </a:t>
            </a:r>
            <a:r>
              <a:rPr lang="ru-RU" b="1" dirty="0" err="1"/>
              <a:t>вмісту</a:t>
            </a:r>
            <a:r>
              <a:rPr lang="ru-RU" b="1" dirty="0"/>
              <a:t> </a:t>
            </a:r>
            <a:r>
              <a:rPr lang="ru-RU" b="1" dirty="0" err="1"/>
              <a:t>масиву</a:t>
            </a:r>
            <a:r>
              <a:rPr lang="ru-RU" b="1" dirty="0"/>
              <a:t> на </a:t>
            </a:r>
            <a:r>
              <a:rPr lang="ru-RU" b="1" dirty="0" err="1"/>
              <a:t>екран</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7560527" cy="6000307"/>
          </a:xfrm>
        </p:spPr>
        <p:txBody>
          <a:bodyPr>
            <a:normAutofit/>
          </a:bodyPr>
          <a:lstStyle/>
          <a:p>
            <a:pPr marL="540000" indent="360000">
              <a:lnSpc>
                <a:spcPct val="150000"/>
              </a:lnSpc>
              <a:spcBef>
                <a:spcPts val="0"/>
              </a:spcBef>
              <a:buNone/>
            </a:pPr>
            <a:r>
              <a:rPr lang="uk-UA" sz="1800" dirty="0"/>
              <a:t>Ви, напевно, уже здогадуєтеся, що </a:t>
            </a:r>
            <a:r>
              <a:rPr lang="uk-UA" sz="1800" b="1" dirty="0">
                <a:highlight>
                  <a:srgbClr val="00FF00"/>
                </a:highlight>
              </a:rPr>
              <a:t>більшість операцій з масивами зручніше проводити за допомогою циклів</a:t>
            </a:r>
            <a:r>
              <a:rPr lang="uk-UA" sz="1800" dirty="0"/>
              <a:t>, по черзі перебираючи елементи. Це дійсно так, і вивід на екран не є винятком. Наведемо приклад повної програми, яка створює, заповнює і виводить масив на екран.</a:t>
            </a:r>
          </a:p>
        </p:txBody>
      </p:sp>
      <p:pic>
        <p:nvPicPr>
          <p:cNvPr id="5" name="Рисунок 4">
            <a:extLst>
              <a:ext uri="{FF2B5EF4-FFF2-40B4-BE49-F238E27FC236}">
                <a16:creationId xmlns:a16="http://schemas.microsoft.com/office/drawing/2014/main" id="{0B7925E7-C29C-41A6-B269-4A912B178892}"/>
              </a:ext>
            </a:extLst>
          </p:cNvPr>
          <p:cNvPicPr>
            <a:picLocks noChangeAspect="1"/>
          </p:cNvPicPr>
          <p:nvPr/>
        </p:nvPicPr>
        <p:blipFill>
          <a:blip r:embed="rId2"/>
          <a:stretch>
            <a:fillRect/>
          </a:stretch>
        </p:blipFill>
        <p:spPr>
          <a:xfrm>
            <a:off x="7667490" y="724828"/>
            <a:ext cx="4524509" cy="6133171"/>
          </a:xfrm>
          <a:prstGeom prst="rect">
            <a:avLst/>
          </a:prstGeom>
        </p:spPr>
      </p:pic>
    </p:spTree>
    <p:extLst>
      <p:ext uri="{BB962C8B-B14F-4D97-AF65-F5344CB8AC3E}">
        <p14:creationId xmlns:p14="http://schemas.microsoft.com/office/powerpoint/2010/main" val="3305005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2050" name="Picture 2">
            <a:extLst>
              <a:ext uri="{FF2B5EF4-FFF2-40B4-BE49-F238E27FC236}">
                <a16:creationId xmlns:a16="http://schemas.microsoft.com/office/drawing/2014/main" id="{630E6D2F-1A39-4C27-BC5F-C66756FA8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499" y="674173"/>
            <a:ext cx="102870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AF0C2ED-2987-4337-BA84-3779CA960C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499" y="3645973"/>
            <a:ext cx="10287000"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664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3074" name="Picture 2">
            <a:extLst>
              <a:ext uri="{FF2B5EF4-FFF2-40B4-BE49-F238E27FC236}">
                <a16:creationId xmlns:a16="http://schemas.microsoft.com/office/drawing/2014/main" id="{EFC6E9F0-E316-4FF2-B5C3-0CAD061F3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311" y="-1"/>
            <a:ext cx="92233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53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a:bodyPr>
          <a:lstStyle/>
          <a:p>
            <a:pPr marL="720000"/>
            <a:r>
              <a:rPr lang="uk-UA" b="1" dirty="0"/>
              <a:t>Необхідність групування даних</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Уявімо собі, що нам необхідно порахувати середню оцінку в групі. Дуже легко! Для цього ми в циклі запитаємо всі оцінки і </a:t>
            </a:r>
            <a:r>
              <a:rPr lang="uk-UA" sz="1800" dirty="0" err="1"/>
              <a:t>додамо</a:t>
            </a:r>
            <a:r>
              <a:rPr lang="uk-UA" sz="1800" dirty="0"/>
              <a:t> їх до змінної для суми. А після виконання циклу цю змінну розділимо на кількість студентів. Усе готово. А що, якщо нам раптом після цього потрібно буде знайти ще й максимальну оцінку в групі? Чи зможемо ми це зробити?! На жаль, ні. А справа в тому, що </a:t>
            </a:r>
            <a:r>
              <a:rPr lang="uk-UA" sz="1800" b="1" dirty="0">
                <a:highlight>
                  <a:srgbClr val="00FFFF"/>
                </a:highlight>
              </a:rPr>
              <a:t>кожна зі змінних здатна одночасно зберігати лише один елемент інформації</a:t>
            </a:r>
            <a:r>
              <a:rPr lang="uk-UA" sz="1800" dirty="0"/>
              <a:t>. І щоразу в циклі вона перезаписувала попереднє значення оцінки. Буде дуже незручно створювати для кожного елемента змінну. А що, якщо потрібно працювати з багатьма сотнями елементів? Завдання дуже швидко стає нездійсненним. Погодьтеся, створювати кілька сотень змінних — божевілля.</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772892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9AB30FE1-F284-463F-9C51-8AD39A15E51E}"/>
              </a:ext>
            </a:extLst>
          </p:cNvPr>
          <p:cNvPicPr>
            <a:picLocks noChangeAspect="1"/>
          </p:cNvPicPr>
          <p:nvPr/>
        </p:nvPicPr>
        <p:blipFill>
          <a:blip r:embed="rId2"/>
          <a:stretch>
            <a:fillRect/>
          </a:stretch>
        </p:blipFill>
        <p:spPr>
          <a:xfrm>
            <a:off x="1518896" y="0"/>
            <a:ext cx="9154205" cy="6858000"/>
          </a:xfrm>
          <a:prstGeom prst="rect">
            <a:avLst/>
          </a:prstGeom>
        </p:spPr>
      </p:pic>
    </p:spTree>
    <p:extLst>
      <p:ext uri="{BB962C8B-B14F-4D97-AF65-F5344CB8AC3E}">
        <p14:creationId xmlns:p14="http://schemas.microsoft.com/office/powerpoint/2010/main" val="145906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Stack declarations</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6369227" cy="6000307"/>
          </a:xfrm>
        </p:spPr>
        <p:txBody>
          <a:bodyPr>
            <a:normAutofit/>
          </a:bodyPr>
          <a:lstStyle/>
          <a:p>
            <a:pPr marL="540000" indent="360000">
              <a:lnSpc>
                <a:spcPct val="150000"/>
              </a:lnSpc>
              <a:spcBef>
                <a:spcPts val="0"/>
              </a:spcBef>
              <a:buNone/>
            </a:pPr>
            <a:r>
              <a:rPr lang="uk-UA" sz="1800" dirty="0"/>
              <a:t>В оголошенні масиву в </a:t>
            </a:r>
            <a:r>
              <a:rPr lang="en-US" sz="1800" dirty="0"/>
              <a:t>C++ </a:t>
            </a:r>
            <a:r>
              <a:rPr lang="uk-UA" sz="1800" dirty="0"/>
              <a:t>розмір масиву вказується після імені змінної, а не після імені типу, як у деяких інших мовах. У наступному прикладі оголошується масив з </a:t>
            </a:r>
            <a:r>
              <a:rPr lang="uk-UA" sz="1800" dirty="0">
                <a:solidFill>
                  <a:schemeClr val="accent5">
                    <a:lumMod val="75000"/>
                  </a:schemeClr>
                </a:solidFill>
                <a:latin typeface="Consolas" panose="020B0609020204030204" pitchFamily="49" charset="0"/>
              </a:rPr>
              <a:t>1000</a:t>
            </a:r>
            <a:r>
              <a:rPr lang="uk-UA" sz="1800" dirty="0"/>
              <a:t> елементів типу </a:t>
            </a:r>
            <a:r>
              <a:rPr lang="en-US" sz="1800" dirty="0">
                <a:solidFill>
                  <a:schemeClr val="accent5">
                    <a:lumMod val="75000"/>
                  </a:schemeClr>
                </a:solidFill>
                <a:latin typeface="Consolas" panose="020B0609020204030204" pitchFamily="49" charset="0"/>
              </a:rPr>
              <a:t>double</a:t>
            </a:r>
            <a:r>
              <a:rPr lang="en-US" sz="1800" dirty="0"/>
              <a:t> </a:t>
            </a:r>
            <a:r>
              <a:rPr lang="uk-UA" sz="1800" dirty="0"/>
              <a:t>для розміщення у стеку. Кількість елементів повинна бути задана як цілий літерал або як константний вираз. Це пов'язано з тим, що компілятор повинен знати, скільки місця в стеку виділити; він не може використовувати значення, обчислене під час виконання програми. Кожному елементу масиву присвоюється значення за замовчуванням </a:t>
            </a:r>
            <a:r>
              <a:rPr lang="uk-UA" sz="1800" dirty="0">
                <a:solidFill>
                  <a:schemeClr val="accent5">
                    <a:lumMod val="75000"/>
                  </a:schemeClr>
                </a:solidFill>
                <a:latin typeface="Consolas" panose="020B0609020204030204" pitchFamily="49" charset="0"/>
              </a:rPr>
              <a:t>0</a:t>
            </a:r>
            <a:r>
              <a:rPr lang="uk-UA" sz="1800" dirty="0"/>
              <a:t>. Якщо ви не присвоїте значення за замовчуванням, кожен елемент спочатку містить будь-які випадкові значення, що знаходяться у цій комірці пам'яті.</a:t>
            </a:r>
          </a:p>
        </p:txBody>
      </p:sp>
      <p:pic>
        <p:nvPicPr>
          <p:cNvPr id="5" name="Рисунок 4">
            <a:extLst>
              <a:ext uri="{FF2B5EF4-FFF2-40B4-BE49-F238E27FC236}">
                <a16:creationId xmlns:a16="http://schemas.microsoft.com/office/drawing/2014/main" id="{F13843A1-946B-4611-A041-B84E37DB082E}"/>
              </a:ext>
            </a:extLst>
          </p:cNvPr>
          <p:cNvPicPr>
            <a:picLocks noChangeAspect="1"/>
          </p:cNvPicPr>
          <p:nvPr/>
        </p:nvPicPr>
        <p:blipFill>
          <a:blip r:embed="rId2"/>
          <a:stretch>
            <a:fillRect/>
          </a:stretch>
        </p:blipFill>
        <p:spPr>
          <a:xfrm>
            <a:off x="6369227" y="1172814"/>
            <a:ext cx="5822773" cy="4827494"/>
          </a:xfrm>
          <a:prstGeom prst="rect">
            <a:avLst/>
          </a:prstGeom>
        </p:spPr>
      </p:pic>
    </p:spTree>
    <p:extLst>
      <p:ext uri="{BB962C8B-B14F-4D97-AF65-F5344CB8AC3E}">
        <p14:creationId xmlns:p14="http://schemas.microsoft.com/office/powerpoint/2010/main" val="665708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lnSpcReduction="10000"/>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solidFill>
                  <a:schemeClr val="accent5">
                    <a:lumMod val="75000"/>
                  </a:schemeClr>
                </a:solidFill>
                <a:latin typeface="Consolas" panose="020B0609020204030204" pitchFamily="49" charset="0"/>
              </a:rPr>
              <a:t>size_t</a:t>
            </a:r>
            <a:r>
              <a:rPr lang="ru-RU" sz="1800" dirty="0">
                <a:solidFill>
                  <a:schemeClr val="accent5">
                    <a:lumMod val="75000"/>
                  </a:schemeClr>
                </a:solidFill>
                <a:latin typeface="Consolas" panose="020B0609020204030204" pitchFamily="49" charset="0"/>
              </a:rPr>
              <a:t> </a:t>
            </a:r>
            <a:r>
              <a:rPr lang="ru-RU" sz="1800" dirty="0"/>
              <a:t>- </a:t>
            </a:r>
            <a:r>
              <a:rPr lang="ru-RU" sz="1800" dirty="0" err="1"/>
              <a:t>це</a:t>
            </a:r>
            <a:r>
              <a:rPr lang="ru-RU" sz="1800" dirty="0"/>
              <a:t> </a:t>
            </a:r>
            <a:r>
              <a:rPr lang="ru-RU" sz="1800" dirty="0" err="1"/>
              <a:t>беззнаковий</a:t>
            </a:r>
            <a:r>
              <a:rPr lang="ru-RU" sz="1800" dirty="0"/>
              <a:t> </a:t>
            </a:r>
            <a:r>
              <a:rPr lang="ru-RU" sz="1800" dirty="0" err="1"/>
              <a:t>цілочисельний</a:t>
            </a:r>
            <a:r>
              <a:rPr lang="ru-RU" sz="1800" dirty="0"/>
              <a:t> тип в </a:t>
            </a:r>
            <a:r>
              <a:rPr lang="ru-RU" sz="1800" dirty="0" err="1"/>
              <a:t>мові</a:t>
            </a:r>
            <a:r>
              <a:rPr lang="ru-RU" sz="1800" dirty="0"/>
              <a:t> C++.</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Ви несете </a:t>
            </a:r>
            <a:r>
              <a:rPr lang="ru-RU" sz="1800" dirty="0" err="1"/>
              <a:t>відповідальність</a:t>
            </a:r>
            <a:r>
              <a:rPr lang="ru-RU" sz="1800" dirty="0"/>
              <a:t> за те, </a:t>
            </a:r>
            <a:r>
              <a:rPr lang="ru-RU" sz="1800" dirty="0" err="1"/>
              <a:t>щоб</a:t>
            </a:r>
            <a:r>
              <a:rPr lang="ru-RU" sz="1800" dirty="0"/>
              <a:t> ваша </a:t>
            </a:r>
            <a:r>
              <a:rPr lang="ru-RU" sz="1800" dirty="0" err="1"/>
              <a:t>програма</a:t>
            </a:r>
            <a:r>
              <a:rPr lang="ru-RU" sz="1800" dirty="0"/>
              <a:t> </a:t>
            </a:r>
            <a:r>
              <a:rPr lang="ru-RU" sz="1800" dirty="0" err="1"/>
              <a:t>ніколи</a:t>
            </a:r>
            <a:r>
              <a:rPr lang="ru-RU" sz="1800" dirty="0"/>
              <a:t> не передавала оператору </a:t>
            </a:r>
            <a:r>
              <a:rPr lang="ru-RU" sz="1800" dirty="0" err="1"/>
              <a:t>підстановки</a:t>
            </a:r>
            <a:r>
              <a:rPr lang="ru-RU" sz="1800" dirty="0"/>
              <a:t> </a:t>
            </a:r>
            <a:r>
              <a:rPr lang="ru-RU" sz="1800" dirty="0" err="1"/>
              <a:t>значення</a:t>
            </a:r>
            <a:r>
              <a:rPr lang="ru-RU" sz="1800" dirty="0"/>
              <a:t>, яке є </a:t>
            </a:r>
            <a:r>
              <a:rPr lang="ru-RU" sz="1800" dirty="0" err="1"/>
              <a:t>більшим</a:t>
            </a:r>
            <a:r>
              <a:rPr lang="ru-RU" sz="1800" dirty="0"/>
              <a:t> за (</a:t>
            </a:r>
            <a:r>
              <a:rPr lang="ru-RU" sz="1800" dirty="0" err="1"/>
              <a:t>розмір</a:t>
            </a:r>
            <a:r>
              <a:rPr lang="ru-RU" sz="1800" dirty="0"/>
              <a:t> - 1).</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Масиви на основі стеку швидше виділяються та отримують доступ, ніж масиви на основі купи</a:t>
            </a:r>
            <a:r>
              <a:rPr lang="uk-UA" sz="1800" dirty="0"/>
              <a:t>. Однак, простір стеку обмежений. Кількість елементів масиву не може бути настільки великою, щоб займати занадто багато </a:t>
            </a:r>
            <a:r>
              <a:rPr lang="uk-UA" sz="1800" dirty="0" err="1"/>
              <a:t>стекової</a:t>
            </a:r>
            <a:r>
              <a:rPr lang="uk-UA" sz="1800" dirty="0"/>
              <a:t> пам'яті. Наскільки багато - це занадто багато, залежить від вашої програми.</a:t>
            </a:r>
          </a:p>
        </p:txBody>
      </p:sp>
      <p:pic>
        <p:nvPicPr>
          <p:cNvPr id="5" name="Рисунок 4">
            <a:extLst>
              <a:ext uri="{FF2B5EF4-FFF2-40B4-BE49-F238E27FC236}">
                <a16:creationId xmlns:a16="http://schemas.microsoft.com/office/drawing/2014/main" id="{016A88D7-73E8-40AD-8FFC-F081657DF4E0}"/>
              </a:ext>
            </a:extLst>
          </p:cNvPr>
          <p:cNvPicPr>
            <a:picLocks noChangeAspect="1"/>
          </p:cNvPicPr>
          <p:nvPr/>
        </p:nvPicPr>
        <p:blipFill>
          <a:blip r:embed="rId2"/>
          <a:stretch>
            <a:fillRect/>
          </a:stretch>
        </p:blipFill>
        <p:spPr>
          <a:xfrm>
            <a:off x="753037" y="1138070"/>
            <a:ext cx="8108576" cy="1732501"/>
          </a:xfrm>
          <a:prstGeom prst="rect">
            <a:avLst/>
          </a:prstGeom>
        </p:spPr>
      </p:pic>
    </p:spTree>
    <p:extLst>
      <p:ext uri="{BB962C8B-B14F-4D97-AF65-F5344CB8AC3E}">
        <p14:creationId xmlns:p14="http://schemas.microsoft.com/office/powerpoint/2010/main" val="3687209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Heap declarations</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8692678" cy="6000307"/>
          </a:xfrm>
        </p:spPr>
        <p:txBody>
          <a:bodyPr>
            <a:normAutofit/>
          </a:bodyPr>
          <a:lstStyle/>
          <a:p>
            <a:pPr marL="540000" indent="360000">
              <a:lnSpc>
                <a:spcPct val="150000"/>
              </a:lnSpc>
              <a:spcBef>
                <a:spcPts val="0"/>
              </a:spcBef>
              <a:buNone/>
            </a:pPr>
            <a:r>
              <a:rPr lang="ru-RU" sz="1800" dirty="0"/>
              <a:t>Вам </a:t>
            </a:r>
            <a:r>
              <a:rPr lang="ru-RU" sz="1800" dirty="0" err="1"/>
              <a:t>може</a:t>
            </a:r>
            <a:r>
              <a:rPr lang="ru-RU" sz="1800" dirty="0"/>
              <a:t> </a:t>
            </a:r>
            <a:r>
              <a:rPr lang="ru-RU" sz="1800" dirty="0" err="1"/>
              <a:t>знадобитися</a:t>
            </a:r>
            <a:r>
              <a:rPr lang="ru-RU" sz="1800" dirty="0"/>
              <a:t> </a:t>
            </a:r>
            <a:r>
              <a:rPr lang="ru-RU" sz="1800" dirty="0" err="1"/>
              <a:t>масив</a:t>
            </a:r>
            <a:r>
              <a:rPr lang="ru-RU" sz="1800" dirty="0"/>
              <a:t>, </a:t>
            </a:r>
            <a:r>
              <a:rPr lang="ru-RU" sz="1800" dirty="0" err="1"/>
              <a:t>який</a:t>
            </a:r>
            <a:r>
              <a:rPr lang="ru-RU" sz="1800" dirty="0"/>
              <a:t> </a:t>
            </a:r>
            <a:r>
              <a:rPr lang="ru-RU" sz="1800" dirty="0" err="1"/>
              <a:t>занадто</a:t>
            </a:r>
            <a:r>
              <a:rPr lang="ru-RU" sz="1800" dirty="0"/>
              <a:t> великий для </a:t>
            </a:r>
            <a:r>
              <a:rPr lang="ru-RU" sz="1800" dirty="0" err="1"/>
              <a:t>розміщення</a:t>
            </a:r>
            <a:r>
              <a:rPr lang="ru-RU" sz="1800" dirty="0"/>
              <a:t> на стеку, </a:t>
            </a:r>
            <a:r>
              <a:rPr lang="ru-RU" sz="1800" dirty="0" err="1"/>
              <a:t>або</a:t>
            </a:r>
            <a:r>
              <a:rPr lang="ru-RU" sz="1800" dirty="0"/>
              <a:t> </a:t>
            </a:r>
            <a:r>
              <a:rPr lang="ru-RU" sz="1800" dirty="0" err="1"/>
              <a:t>розмір</a:t>
            </a:r>
            <a:r>
              <a:rPr lang="ru-RU" sz="1800" dirty="0"/>
              <a:t> </a:t>
            </a:r>
            <a:r>
              <a:rPr lang="ru-RU" sz="1800" dirty="0" err="1"/>
              <a:t>якого</a:t>
            </a:r>
            <a:r>
              <a:rPr lang="ru-RU" sz="1800" dirty="0"/>
              <a:t> </a:t>
            </a:r>
            <a:r>
              <a:rPr lang="ru-RU" sz="1800" dirty="0" err="1"/>
              <a:t>невідомий</a:t>
            </a:r>
            <a:r>
              <a:rPr lang="ru-RU" sz="1800" dirty="0"/>
              <a:t> </a:t>
            </a:r>
            <a:r>
              <a:rPr lang="ru-RU" sz="1800" dirty="0" err="1"/>
              <a:t>під</a:t>
            </a:r>
            <a:r>
              <a:rPr lang="ru-RU" sz="1800" dirty="0"/>
              <a:t> час </a:t>
            </a:r>
            <a:r>
              <a:rPr lang="ru-RU" sz="1800" dirty="0" err="1"/>
              <a:t>компіляції</a:t>
            </a:r>
            <a:r>
              <a:rPr lang="ru-RU" sz="1800" dirty="0"/>
              <a:t>. </a:t>
            </a:r>
            <a:r>
              <a:rPr lang="ru-RU" sz="1800" dirty="0" err="1"/>
              <a:t>Виділити</a:t>
            </a:r>
            <a:r>
              <a:rPr lang="ru-RU" sz="1800" dirty="0"/>
              <a:t> </a:t>
            </a:r>
            <a:r>
              <a:rPr lang="ru-RU" sz="1800" dirty="0" err="1"/>
              <a:t>такий</a:t>
            </a:r>
            <a:r>
              <a:rPr lang="ru-RU" sz="1800" dirty="0"/>
              <a:t> </a:t>
            </a:r>
            <a:r>
              <a:rPr lang="ru-RU" sz="1800" dirty="0" err="1"/>
              <a:t>масив</a:t>
            </a:r>
            <a:r>
              <a:rPr lang="ru-RU" sz="1800" dirty="0"/>
              <a:t> у </a:t>
            </a:r>
            <a:r>
              <a:rPr lang="ru-RU" sz="1800" dirty="0" err="1"/>
              <a:t>купі</a:t>
            </a:r>
            <a:r>
              <a:rPr lang="ru-RU" sz="1800" dirty="0"/>
              <a:t> </a:t>
            </a:r>
            <a:r>
              <a:rPr lang="ru-RU" sz="1800" dirty="0" err="1"/>
              <a:t>можна</a:t>
            </a:r>
            <a:r>
              <a:rPr lang="ru-RU" sz="1800" dirty="0"/>
              <a:t> за </a:t>
            </a:r>
            <a:r>
              <a:rPr lang="ru-RU" sz="1800" dirty="0" err="1"/>
              <a:t>допомогою</a:t>
            </a:r>
            <a:r>
              <a:rPr lang="ru-RU" sz="1800" dirty="0"/>
              <a:t> </a:t>
            </a:r>
            <a:r>
              <a:rPr lang="ru-RU" sz="1800" dirty="0" err="1"/>
              <a:t>виразу</a:t>
            </a:r>
            <a:r>
              <a:rPr lang="ru-RU" sz="1800" dirty="0"/>
              <a:t> </a:t>
            </a:r>
            <a:r>
              <a:rPr lang="ru-RU" sz="1800" dirty="0" err="1"/>
              <a:t>new</a:t>
            </a:r>
            <a:r>
              <a:rPr lang="ru-RU" sz="1800" dirty="0"/>
              <a:t>[]. Оператор </a:t>
            </a:r>
            <a:r>
              <a:rPr lang="ru-RU" sz="1800" dirty="0" err="1"/>
              <a:t>повертає</a:t>
            </a:r>
            <a:r>
              <a:rPr lang="ru-RU" sz="1800" dirty="0"/>
              <a:t> </a:t>
            </a:r>
            <a:r>
              <a:rPr lang="ru-RU" sz="1800" dirty="0" err="1"/>
              <a:t>покажчик</a:t>
            </a:r>
            <a:r>
              <a:rPr lang="ru-RU" sz="1800" dirty="0"/>
              <a:t> на перший </a:t>
            </a:r>
            <a:r>
              <a:rPr lang="ru-RU" sz="1800" dirty="0" err="1"/>
              <a:t>елемент</a:t>
            </a:r>
            <a:r>
              <a:rPr lang="ru-RU" sz="1800" dirty="0"/>
              <a:t>. Оператор </a:t>
            </a:r>
            <a:r>
              <a:rPr lang="ru-RU" sz="1800" dirty="0" err="1"/>
              <a:t>subscript</a:t>
            </a:r>
            <a:r>
              <a:rPr lang="ru-RU" sz="1800" dirty="0"/>
              <a:t> </a:t>
            </a:r>
            <a:r>
              <a:rPr lang="ru-RU" sz="1800" dirty="0" err="1"/>
              <a:t>працює</a:t>
            </a:r>
            <a:r>
              <a:rPr lang="ru-RU" sz="1800" dirty="0"/>
              <a:t> над </a:t>
            </a:r>
            <a:r>
              <a:rPr lang="ru-RU" sz="1800" dirty="0" err="1"/>
              <a:t>змінною-покажчиком</a:t>
            </a:r>
            <a:r>
              <a:rPr lang="ru-RU" sz="1800" dirty="0"/>
              <a:t> так само, як і над </a:t>
            </a:r>
            <a:r>
              <a:rPr lang="ru-RU" sz="1800" dirty="0" err="1"/>
              <a:t>масивом</a:t>
            </a:r>
            <a:r>
              <a:rPr lang="ru-RU" sz="1800" dirty="0"/>
              <a:t> на </a:t>
            </a:r>
            <a:r>
              <a:rPr lang="ru-RU" sz="1800" dirty="0" err="1"/>
              <a:t>основі</a:t>
            </a:r>
            <a:r>
              <a:rPr lang="ru-RU" sz="1800" dirty="0"/>
              <a:t> стеку. Ви </a:t>
            </a:r>
            <a:r>
              <a:rPr lang="ru-RU" sz="1800" dirty="0" err="1"/>
              <a:t>також</a:t>
            </a:r>
            <a:r>
              <a:rPr lang="ru-RU" sz="1800" dirty="0"/>
              <a:t> можете </a:t>
            </a:r>
            <a:r>
              <a:rPr lang="ru-RU" sz="1800" dirty="0" err="1"/>
              <a:t>використовувати</a:t>
            </a:r>
            <a:r>
              <a:rPr lang="ru-RU" sz="1800" dirty="0"/>
              <a:t> арифметику з </a:t>
            </a:r>
            <a:r>
              <a:rPr lang="ru-RU" sz="1800" dirty="0" err="1"/>
              <a:t>вказівниками</a:t>
            </a:r>
            <a:r>
              <a:rPr lang="ru-RU" sz="1800" dirty="0"/>
              <a:t> для </a:t>
            </a:r>
            <a:r>
              <a:rPr lang="ru-RU" sz="1800" dirty="0" err="1"/>
              <a:t>переміщення</a:t>
            </a:r>
            <a:r>
              <a:rPr lang="ru-RU" sz="1800" dirty="0"/>
              <a:t> </a:t>
            </a:r>
            <a:r>
              <a:rPr lang="ru-RU" sz="1800" dirty="0" err="1"/>
              <a:t>вказівника</a:t>
            </a:r>
            <a:r>
              <a:rPr lang="ru-RU" sz="1800" dirty="0"/>
              <a:t> на будь-</a:t>
            </a:r>
            <a:r>
              <a:rPr lang="ru-RU" sz="1800" dirty="0" err="1"/>
              <a:t>які</a:t>
            </a:r>
            <a:r>
              <a:rPr lang="ru-RU" sz="1800" dirty="0"/>
              <a:t> </a:t>
            </a:r>
            <a:r>
              <a:rPr lang="ru-RU" sz="1800" dirty="0" err="1"/>
              <a:t>довільні</a:t>
            </a:r>
            <a:r>
              <a:rPr lang="ru-RU" sz="1800" dirty="0"/>
              <a:t> </a:t>
            </a:r>
            <a:r>
              <a:rPr lang="ru-RU" sz="1800" dirty="0" err="1"/>
              <a:t>елементи</a:t>
            </a:r>
            <a:r>
              <a:rPr lang="ru-RU" sz="1800" dirty="0"/>
              <a:t> </a:t>
            </a:r>
            <a:r>
              <a:rPr lang="ru-RU" sz="1800" dirty="0" err="1"/>
              <a:t>масиву</a:t>
            </a:r>
            <a:r>
              <a:rPr lang="ru-RU" sz="1800" dirty="0"/>
              <a:t>. </a:t>
            </a:r>
            <a:endParaRPr lang="uk-UA" sz="1800" dirty="0"/>
          </a:p>
        </p:txBody>
      </p:sp>
      <p:pic>
        <p:nvPicPr>
          <p:cNvPr id="5" name="Рисунок 4">
            <a:extLst>
              <a:ext uri="{FF2B5EF4-FFF2-40B4-BE49-F238E27FC236}">
                <a16:creationId xmlns:a16="http://schemas.microsoft.com/office/drawing/2014/main" id="{84AA77F2-6533-429C-89C1-D3D4EF1228ED}"/>
              </a:ext>
            </a:extLst>
          </p:cNvPr>
          <p:cNvPicPr>
            <a:picLocks noChangeAspect="1"/>
          </p:cNvPicPr>
          <p:nvPr/>
        </p:nvPicPr>
        <p:blipFill>
          <a:blip r:embed="rId2"/>
          <a:stretch>
            <a:fillRect/>
          </a:stretch>
        </p:blipFill>
        <p:spPr>
          <a:xfrm>
            <a:off x="8692678" y="-1"/>
            <a:ext cx="3385868" cy="6858000"/>
          </a:xfrm>
          <a:prstGeom prst="rect">
            <a:avLst/>
          </a:prstGeom>
        </p:spPr>
      </p:pic>
    </p:spTree>
    <p:extLst>
      <p:ext uri="{BB962C8B-B14F-4D97-AF65-F5344CB8AC3E}">
        <p14:creationId xmlns:p14="http://schemas.microsoft.com/office/powerpoint/2010/main" val="1979304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Passing arrays to functions</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Коли масив передається у функцію, він передається як вказівник на перший елемент, незалежно від того, чи це </a:t>
            </a:r>
            <a:r>
              <a:rPr lang="uk-UA" sz="1800" dirty="0" err="1"/>
              <a:t>стековий</a:t>
            </a:r>
            <a:r>
              <a:rPr lang="uk-UA" sz="1800" dirty="0"/>
              <a:t> масив, чи масив на основі купи. Вказівник не містить ніякої іншої інформації про розмір або тип. Така поведінка називається розпаданням вказівника. Коли ви передаєте масив у функцію, ви завжди повинні вказувати кількість елементів в окремому параметрі. Така поведінка також означає, що елементи масиву не копіюються, коли масив передається у функцію. Щоб функція не могла модифікувати елементи, вкажіть параметр як вказівник на константні елементи.</a:t>
            </a:r>
            <a:endParaRPr lang="en-US" sz="1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B61295EC-70AB-4DFB-892C-11219B261F69}"/>
              </a:ext>
            </a:extLst>
          </p:cNvPr>
          <p:cNvPicPr>
            <a:picLocks noChangeAspect="1"/>
          </p:cNvPicPr>
          <p:nvPr/>
        </p:nvPicPr>
        <p:blipFill>
          <a:blip r:embed="rId2"/>
          <a:stretch>
            <a:fillRect/>
          </a:stretch>
        </p:blipFill>
        <p:spPr>
          <a:xfrm>
            <a:off x="3047999" y="3429000"/>
            <a:ext cx="6096000" cy="3366627"/>
          </a:xfrm>
          <a:prstGeom prst="rect">
            <a:avLst/>
          </a:prstGeom>
        </p:spPr>
      </p:pic>
    </p:spTree>
    <p:extLst>
      <p:ext uri="{BB962C8B-B14F-4D97-AF65-F5344CB8AC3E}">
        <p14:creationId xmlns:p14="http://schemas.microsoft.com/office/powerpoint/2010/main" val="1568985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Оголосіть</a:t>
            </a:r>
            <a:r>
              <a:rPr lang="ru-RU" sz="1800" dirty="0"/>
              <a:t> та </a:t>
            </a:r>
            <a:r>
              <a:rPr lang="ru-RU" sz="1800" dirty="0" err="1"/>
              <a:t>визначте</a:t>
            </a:r>
            <a:r>
              <a:rPr lang="ru-RU" sz="1800" dirty="0"/>
              <a:t> параметр </a:t>
            </a:r>
            <a:r>
              <a:rPr lang="ru-RU" sz="1800" dirty="0" err="1"/>
              <a:t>масиву</a:t>
            </a:r>
            <a:r>
              <a:rPr lang="ru-RU" sz="1800" dirty="0"/>
              <a:t> p як </a:t>
            </a:r>
            <a:r>
              <a:rPr lang="ru-RU" sz="1800" dirty="0" err="1"/>
              <a:t>const</a:t>
            </a:r>
            <a:r>
              <a:rPr lang="ru-RU" sz="1800" dirty="0"/>
              <a:t>, </a:t>
            </a:r>
            <a:r>
              <a:rPr lang="ru-RU" sz="1800" dirty="0" err="1"/>
              <a:t>щоб</a:t>
            </a:r>
            <a:r>
              <a:rPr lang="ru-RU" sz="1800" dirty="0"/>
              <a:t> </a:t>
            </a:r>
            <a:r>
              <a:rPr lang="ru-RU" sz="1800" dirty="0" err="1"/>
              <a:t>зробити</a:t>
            </a:r>
            <a:r>
              <a:rPr lang="ru-RU" sz="1800" dirty="0"/>
              <a:t> </a:t>
            </a:r>
            <a:r>
              <a:rPr lang="ru-RU" sz="1800" dirty="0" err="1"/>
              <a:t>його</a:t>
            </a:r>
            <a:r>
              <a:rPr lang="ru-RU" sz="1800" dirty="0"/>
              <a:t> </a:t>
            </a:r>
            <a:r>
              <a:rPr lang="ru-RU" sz="1800" dirty="0" err="1"/>
              <a:t>доступним</a:t>
            </a:r>
            <a:r>
              <a:rPr lang="ru-RU" sz="1800" dirty="0"/>
              <a:t> </a:t>
            </a:r>
            <a:r>
              <a:rPr lang="ru-RU" sz="1800" dirty="0" err="1"/>
              <a:t>тільки</a:t>
            </a:r>
            <a:r>
              <a:rPr lang="ru-RU" sz="1800" dirty="0"/>
              <a:t> для </a:t>
            </a:r>
            <a:r>
              <a:rPr lang="ru-RU" sz="1800" dirty="0" err="1"/>
              <a:t>читання</a:t>
            </a:r>
            <a:r>
              <a:rPr lang="ru-RU" sz="1800" dirty="0"/>
              <a:t> у </a:t>
            </a:r>
            <a:r>
              <a:rPr lang="ru-RU" sz="1800" dirty="0" err="1"/>
              <a:t>функціональному</a:t>
            </a:r>
            <a:r>
              <a:rPr lang="ru-RU" sz="1800" dirty="0"/>
              <a:t> </a:t>
            </a:r>
            <a:r>
              <a:rPr lang="ru-RU" sz="1800" dirty="0" err="1"/>
              <a:t>блоці</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Одну і ту ж </a:t>
            </a:r>
            <a:r>
              <a:rPr lang="ru-RU" sz="1800" dirty="0" err="1"/>
              <a:t>функцію</a:t>
            </a:r>
            <a:r>
              <a:rPr lang="ru-RU" sz="1800" dirty="0"/>
              <a:t> </a:t>
            </a:r>
            <a:r>
              <a:rPr lang="ru-RU" sz="1800" dirty="0" err="1"/>
              <a:t>можна</a:t>
            </a:r>
            <a:r>
              <a:rPr lang="ru-RU" sz="1800" dirty="0"/>
              <a:t> </a:t>
            </a:r>
            <a:r>
              <a:rPr lang="ru-RU" sz="1800" dirty="0" err="1"/>
              <a:t>оголосити</a:t>
            </a:r>
            <a:r>
              <a:rPr lang="ru-RU" sz="1800" dirty="0"/>
              <a:t> і так, без </a:t>
            </a:r>
            <a:r>
              <a:rPr lang="ru-RU" sz="1800" dirty="0" err="1"/>
              <a:t>жодних</a:t>
            </a:r>
            <a:r>
              <a:rPr lang="ru-RU" sz="1800" dirty="0"/>
              <a:t> </a:t>
            </a:r>
            <a:r>
              <a:rPr lang="ru-RU" sz="1800" dirty="0" err="1"/>
              <a:t>змін</a:t>
            </a:r>
            <a:r>
              <a:rPr lang="ru-RU" sz="1800" dirty="0"/>
              <a:t> у </a:t>
            </a:r>
            <a:r>
              <a:rPr lang="ru-RU" sz="1800" dirty="0" err="1"/>
              <a:t>поведінці</a:t>
            </a:r>
            <a:r>
              <a:rPr lang="ru-RU" sz="1800" dirty="0"/>
              <a:t>. </a:t>
            </a:r>
            <a:r>
              <a:rPr lang="ru-RU" sz="1800" dirty="0" err="1"/>
              <a:t>Масив</a:t>
            </a:r>
            <a:r>
              <a:rPr lang="ru-RU" sz="1800" dirty="0"/>
              <a:t> все одно </a:t>
            </a:r>
            <a:r>
              <a:rPr lang="ru-RU" sz="1800" dirty="0" err="1"/>
              <a:t>передається</a:t>
            </a:r>
            <a:r>
              <a:rPr lang="ru-RU" sz="1800" dirty="0"/>
              <a:t> як </a:t>
            </a:r>
            <a:r>
              <a:rPr lang="ru-RU" sz="1800" dirty="0" err="1"/>
              <a:t>вказівник</a:t>
            </a:r>
            <a:r>
              <a:rPr lang="ru-RU" sz="1800" dirty="0"/>
              <a:t> на перший </a:t>
            </a:r>
            <a:r>
              <a:rPr lang="ru-RU" sz="1800" dirty="0" err="1"/>
              <a:t>елемент</a:t>
            </a:r>
            <a:r>
              <a:rPr lang="ru-RU" sz="1800" dirty="0"/>
              <a:t>:</a:t>
            </a:r>
            <a:endParaRPr lang="uk-UA" sz="1800" dirty="0"/>
          </a:p>
        </p:txBody>
      </p:sp>
      <p:pic>
        <p:nvPicPr>
          <p:cNvPr id="5" name="Рисунок 4">
            <a:extLst>
              <a:ext uri="{FF2B5EF4-FFF2-40B4-BE49-F238E27FC236}">
                <a16:creationId xmlns:a16="http://schemas.microsoft.com/office/drawing/2014/main" id="{B9B047D3-F721-4CA3-A45C-B6D9E749D63C}"/>
              </a:ext>
            </a:extLst>
          </p:cNvPr>
          <p:cNvPicPr>
            <a:picLocks noChangeAspect="1"/>
          </p:cNvPicPr>
          <p:nvPr/>
        </p:nvPicPr>
        <p:blipFill>
          <a:blip r:embed="rId2"/>
          <a:stretch>
            <a:fillRect/>
          </a:stretch>
        </p:blipFill>
        <p:spPr>
          <a:xfrm>
            <a:off x="763096" y="1797401"/>
            <a:ext cx="6622571" cy="461705"/>
          </a:xfrm>
          <a:prstGeom prst="rect">
            <a:avLst/>
          </a:prstGeom>
        </p:spPr>
      </p:pic>
      <p:pic>
        <p:nvPicPr>
          <p:cNvPr id="7" name="Рисунок 6">
            <a:extLst>
              <a:ext uri="{FF2B5EF4-FFF2-40B4-BE49-F238E27FC236}">
                <a16:creationId xmlns:a16="http://schemas.microsoft.com/office/drawing/2014/main" id="{C844F1F9-2816-4A94-8A2C-01510CE0FF5D}"/>
              </a:ext>
            </a:extLst>
          </p:cNvPr>
          <p:cNvPicPr>
            <a:picLocks noChangeAspect="1"/>
          </p:cNvPicPr>
          <p:nvPr/>
        </p:nvPicPr>
        <p:blipFill>
          <a:blip r:embed="rId3"/>
          <a:stretch>
            <a:fillRect/>
          </a:stretch>
        </p:blipFill>
        <p:spPr>
          <a:xfrm>
            <a:off x="995083" y="3429000"/>
            <a:ext cx="5862918" cy="1568424"/>
          </a:xfrm>
          <a:prstGeom prst="rect">
            <a:avLst/>
          </a:prstGeom>
        </p:spPr>
      </p:pic>
    </p:spTree>
    <p:extLst>
      <p:ext uri="{BB962C8B-B14F-4D97-AF65-F5344CB8AC3E}">
        <p14:creationId xmlns:p14="http://schemas.microsoft.com/office/powerpoint/2010/main" val="1901714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C3D7E667-CEBA-428C-9A91-C7D8C25802D1}"/>
              </a:ext>
            </a:extLst>
          </p:cNvPr>
          <p:cNvPicPr>
            <a:picLocks noChangeAspect="1"/>
          </p:cNvPicPr>
          <p:nvPr/>
        </p:nvPicPr>
        <p:blipFill>
          <a:blip r:embed="rId2"/>
          <a:stretch>
            <a:fillRect/>
          </a:stretch>
        </p:blipFill>
        <p:spPr>
          <a:xfrm>
            <a:off x="4156676" y="0"/>
            <a:ext cx="3878645" cy="6858000"/>
          </a:xfrm>
          <a:prstGeom prst="rect">
            <a:avLst/>
          </a:prstGeom>
        </p:spPr>
      </p:pic>
    </p:spTree>
    <p:extLst>
      <p:ext uri="{BB962C8B-B14F-4D97-AF65-F5344CB8AC3E}">
        <p14:creationId xmlns:p14="http://schemas.microsoft.com/office/powerpoint/2010/main" val="1920385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Виведення</a:t>
            </a:r>
            <a:r>
              <a:rPr lang="ru-RU" b="1" dirty="0"/>
              <a:t> </a:t>
            </a:r>
            <a:r>
              <a:rPr lang="ru-RU" b="1" dirty="0" err="1"/>
              <a:t>суми</a:t>
            </a:r>
            <a:r>
              <a:rPr lang="ru-RU" b="1" dirty="0"/>
              <a:t> та </a:t>
            </a:r>
            <a:r>
              <a:rPr lang="ru-RU" b="1" dirty="0" err="1"/>
              <a:t>середнього</a:t>
            </a:r>
            <a:r>
              <a:rPr lang="ru-RU" b="1" dirty="0"/>
              <a:t> </a:t>
            </a:r>
            <a:r>
              <a:rPr lang="ru-RU" b="1" dirty="0" err="1"/>
              <a:t>значення</a:t>
            </a:r>
            <a:r>
              <a:rPr lang="ru-RU" b="1" dirty="0"/>
              <a:t> </a:t>
            </a:r>
            <a:r>
              <a:rPr lang="ru-RU" b="1" dirty="0" err="1"/>
              <a:t>елементів</a:t>
            </a:r>
            <a:r>
              <a:rPr lang="ru-RU" b="1" dirty="0"/>
              <a:t> </a:t>
            </a:r>
            <a:r>
              <a:rPr lang="ru-RU" b="1" dirty="0" err="1"/>
              <a:t>масиву</a:t>
            </a:r>
            <a:r>
              <a:rPr lang="ru-RU" b="1" dirty="0"/>
              <a:t> з </a:t>
            </a:r>
            <a:r>
              <a:rPr lang="ru-RU" b="1" dirty="0" err="1"/>
              <a:t>використанням</a:t>
            </a:r>
            <a:r>
              <a:rPr lang="ru-RU" b="1" dirty="0"/>
              <a:t> циклу</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B562BC08-351F-408B-939D-1A773459FF3E}"/>
              </a:ext>
            </a:extLst>
          </p:cNvPr>
          <p:cNvPicPr>
            <a:picLocks noChangeAspect="1"/>
          </p:cNvPicPr>
          <p:nvPr/>
        </p:nvPicPr>
        <p:blipFill>
          <a:blip r:embed="rId2"/>
          <a:stretch>
            <a:fillRect/>
          </a:stretch>
        </p:blipFill>
        <p:spPr>
          <a:xfrm>
            <a:off x="4146500" y="-97971"/>
            <a:ext cx="3898998" cy="6858000"/>
          </a:xfrm>
          <a:prstGeom prst="rect">
            <a:avLst/>
          </a:prstGeom>
        </p:spPr>
      </p:pic>
    </p:spTree>
    <p:extLst>
      <p:ext uri="{BB962C8B-B14F-4D97-AF65-F5344CB8AC3E}">
        <p14:creationId xmlns:p14="http://schemas.microsoft.com/office/powerpoint/2010/main" val="1108899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17E723A7-4072-479B-BD52-E6C784AD3094}"/>
              </a:ext>
            </a:extLst>
          </p:cNvPr>
          <p:cNvPicPr>
            <a:picLocks noChangeAspect="1"/>
          </p:cNvPicPr>
          <p:nvPr/>
        </p:nvPicPr>
        <p:blipFill>
          <a:blip r:embed="rId2"/>
          <a:stretch>
            <a:fillRect/>
          </a:stretch>
        </p:blipFill>
        <p:spPr>
          <a:xfrm>
            <a:off x="5843894" y="-1"/>
            <a:ext cx="2779059" cy="6858000"/>
          </a:xfrm>
          <a:prstGeom prst="rect">
            <a:avLst/>
          </a:prstGeom>
        </p:spPr>
      </p:pic>
      <p:pic>
        <p:nvPicPr>
          <p:cNvPr id="7" name="Рисунок 6">
            <a:extLst>
              <a:ext uri="{FF2B5EF4-FFF2-40B4-BE49-F238E27FC236}">
                <a16:creationId xmlns:a16="http://schemas.microsoft.com/office/drawing/2014/main" id="{A9FEDF9A-E279-431E-90A8-5C2A76D92C0A}"/>
              </a:ext>
            </a:extLst>
          </p:cNvPr>
          <p:cNvPicPr>
            <a:picLocks noChangeAspect="1"/>
          </p:cNvPicPr>
          <p:nvPr/>
        </p:nvPicPr>
        <p:blipFill>
          <a:blip r:embed="rId3"/>
          <a:stretch>
            <a:fillRect/>
          </a:stretch>
        </p:blipFill>
        <p:spPr>
          <a:xfrm>
            <a:off x="442125" y="4888232"/>
            <a:ext cx="4639322" cy="962159"/>
          </a:xfrm>
          <a:prstGeom prst="rect">
            <a:avLst/>
          </a:prstGeom>
        </p:spPr>
      </p:pic>
    </p:spTree>
    <p:extLst>
      <p:ext uri="{BB962C8B-B14F-4D97-AF65-F5344CB8AC3E}">
        <p14:creationId xmlns:p14="http://schemas.microsoft.com/office/powerpoint/2010/main" val="2223589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Написати</a:t>
            </a:r>
            <a:r>
              <a:rPr lang="ru-RU" b="1" dirty="0"/>
              <a:t> </a:t>
            </a:r>
            <a:r>
              <a:rPr lang="ru-RU" b="1" dirty="0" err="1"/>
              <a:t>програму</a:t>
            </a:r>
            <a:r>
              <a:rPr lang="ru-RU" b="1" dirty="0"/>
              <a:t>, яка </a:t>
            </a:r>
            <a:r>
              <a:rPr lang="ru-RU" b="1" dirty="0" err="1"/>
              <a:t>знаходить</a:t>
            </a:r>
            <a:r>
              <a:rPr lang="ru-RU" b="1" dirty="0"/>
              <a:t> суму </a:t>
            </a:r>
            <a:r>
              <a:rPr lang="ru-RU" b="1" dirty="0" err="1"/>
              <a:t>всіх</a:t>
            </a:r>
            <a:r>
              <a:rPr lang="ru-RU" b="1" dirty="0"/>
              <a:t> </a:t>
            </a:r>
            <a:r>
              <a:rPr lang="ru-RU" b="1" dirty="0" err="1"/>
              <a:t>від'ємних</a:t>
            </a:r>
            <a:r>
              <a:rPr lang="ru-RU" b="1" dirty="0"/>
              <a:t> </a:t>
            </a:r>
            <a:r>
              <a:rPr lang="ru-RU" b="1" dirty="0" err="1"/>
              <a:t>значень</a:t>
            </a:r>
            <a:r>
              <a:rPr lang="ru-RU" b="1" dirty="0"/>
              <a:t> у </a:t>
            </a:r>
            <a:r>
              <a:rPr lang="ru-RU" b="1" dirty="0" err="1"/>
              <a:t>масиві</a:t>
            </a:r>
            <a:r>
              <a:rPr lang="ru-RU" b="1" dirty="0"/>
              <a:t>.</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en-US" sz="1800" dirty="0"/>
              <a:t>_</a:t>
            </a:r>
            <a:endParaRPr lang="uk-UA" sz="1800" dirty="0"/>
          </a:p>
        </p:txBody>
      </p:sp>
      <p:pic>
        <p:nvPicPr>
          <p:cNvPr id="5" name="Рисунок 4">
            <a:extLst>
              <a:ext uri="{FF2B5EF4-FFF2-40B4-BE49-F238E27FC236}">
                <a16:creationId xmlns:a16="http://schemas.microsoft.com/office/drawing/2014/main" id="{FBCE0E11-B332-438E-A059-EB793DDAA73A}"/>
              </a:ext>
            </a:extLst>
          </p:cNvPr>
          <p:cNvPicPr>
            <a:picLocks noChangeAspect="1"/>
          </p:cNvPicPr>
          <p:nvPr/>
        </p:nvPicPr>
        <p:blipFill>
          <a:blip r:embed="rId2"/>
          <a:stretch>
            <a:fillRect/>
          </a:stretch>
        </p:blipFill>
        <p:spPr>
          <a:xfrm>
            <a:off x="3596625" y="1081668"/>
            <a:ext cx="4998749" cy="5776332"/>
          </a:xfrm>
          <a:prstGeom prst="rect">
            <a:avLst/>
          </a:prstGeom>
        </p:spPr>
      </p:pic>
    </p:spTree>
    <p:extLst>
      <p:ext uri="{BB962C8B-B14F-4D97-AF65-F5344CB8AC3E}">
        <p14:creationId xmlns:p14="http://schemas.microsoft.com/office/powerpoint/2010/main" val="4143957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Поняття масиву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Масив</a:t>
            </a:r>
            <a:r>
              <a:rPr lang="uk-UA" sz="1800" dirty="0"/>
              <a:t> — це </a:t>
            </a:r>
            <a:r>
              <a:rPr lang="uk-UA" sz="1800" b="1" dirty="0">
                <a:highlight>
                  <a:srgbClr val="00FF00"/>
                </a:highlight>
              </a:rPr>
              <a:t>набір однотипних даних, об'єднаний загальним ім'ям</a:t>
            </a:r>
            <a:r>
              <a:rPr lang="uk-UA" sz="1800" dirty="0"/>
              <a:t>. Уявімо собі масив у вигляді пасажирського потяга, що складається з вагонів. Припустимо, що необхідно створити програму, яка зберігає в собі інформацію про завантаженість потяга по вагонах.</a:t>
            </a:r>
          </a:p>
          <a:p>
            <a:pPr marL="540000" indent="360000">
              <a:lnSpc>
                <a:spcPct val="150000"/>
              </a:lnSpc>
              <a:spcBef>
                <a:spcPts val="0"/>
              </a:spcBef>
              <a:buNone/>
            </a:pPr>
            <a:endParaRPr lang="uk-UA"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uk-UA" sz="1800" dirty="0"/>
          </a:p>
          <a:p>
            <a:pPr marL="540000" indent="360000">
              <a:lnSpc>
                <a:spcPct val="150000"/>
              </a:lnSpc>
              <a:spcBef>
                <a:spcPts val="0"/>
              </a:spcBef>
              <a:buNone/>
            </a:pPr>
            <a:r>
              <a:rPr lang="ru-RU" sz="1800" dirty="0" err="1">
                <a:solidFill>
                  <a:schemeClr val="accent5">
                    <a:lumMod val="75000"/>
                  </a:schemeClr>
                </a:solidFill>
                <a:latin typeface="Consolas" panose="020B0609020204030204" pitchFamily="49" charset="0"/>
              </a:rPr>
              <a:t>тип_даних</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імя_масиву</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кількість_елементів</a:t>
            </a:r>
            <a:r>
              <a:rPr lang="ru-RU" sz="1800" dirty="0">
                <a:solidFill>
                  <a:schemeClr val="accent5">
                    <a:lumMod val="75000"/>
                  </a:schemeClr>
                </a:solidFill>
                <a:latin typeface="Consolas" panose="020B0609020204030204" pitchFamily="49" charset="0"/>
              </a:rPr>
              <a:t>];</a:t>
            </a:r>
          </a:p>
          <a:p>
            <a:pPr marL="882900" indent="-342900">
              <a:lnSpc>
                <a:spcPct val="150000"/>
              </a:lnSpc>
              <a:spcBef>
                <a:spcPts val="0"/>
              </a:spcBef>
              <a:buAutoNum type="arabicPeriod"/>
            </a:pPr>
            <a:r>
              <a:rPr lang="ru-RU" sz="1800" dirty="0" err="1">
                <a:solidFill>
                  <a:schemeClr val="accent5">
                    <a:lumMod val="75000"/>
                  </a:schemeClr>
                </a:solidFill>
                <a:latin typeface="Consolas" panose="020B0609020204030204" pitchFamily="49" charset="0"/>
              </a:rPr>
              <a:t>Тип_даних</a:t>
            </a:r>
            <a:r>
              <a:rPr lang="ru-RU" sz="1800" dirty="0">
                <a:solidFill>
                  <a:schemeClr val="accent5">
                    <a:lumMod val="75000"/>
                  </a:schemeClr>
                </a:solidFill>
                <a:latin typeface="Consolas" panose="020B0609020204030204" pitchFamily="49" charset="0"/>
              </a:rPr>
              <a:t> </a:t>
            </a:r>
            <a:r>
              <a:rPr lang="ru-RU" sz="1800" dirty="0"/>
              <a:t>— </a:t>
            </a:r>
            <a:r>
              <a:rPr lang="ru-RU" sz="1800" b="1" dirty="0">
                <a:highlight>
                  <a:srgbClr val="00FF00"/>
                </a:highlight>
              </a:rPr>
              <a:t>будь-</a:t>
            </a:r>
            <a:r>
              <a:rPr lang="ru-RU" sz="1800" b="1" dirty="0" err="1">
                <a:highlight>
                  <a:srgbClr val="00FF00"/>
                </a:highlight>
              </a:rPr>
              <a:t>який</a:t>
            </a:r>
            <a:r>
              <a:rPr lang="ru-RU" sz="1800" b="1" dirty="0">
                <a:highlight>
                  <a:srgbClr val="00FF00"/>
                </a:highlight>
              </a:rPr>
              <a:t> з </a:t>
            </a:r>
            <a:r>
              <a:rPr lang="ru-RU" sz="1800" b="1" dirty="0" err="1">
                <a:highlight>
                  <a:srgbClr val="00FF00"/>
                </a:highlight>
              </a:rPr>
              <a:t>існуючих</a:t>
            </a:r>
            <a:r>
              <a:rPr lang="ru-RU" sz="1800" b="1" dirty="0">
                <a:highlight>
                  <a:srgbClr val="00FF00"/>
                </a:highlight>
              </a:rPr>
              <a:t>, </a:t>
            </a:r>
            <a:r>
              <a:rPr lang="ru-RU" sz="1800" b="1" dirty="0" err="1">
                <a:highlight>
                  <a:srgbClr val="00FF00"/>
                </a:highlight>
              </a:rPr>
              <a:t>відомих</a:t>
            </a:r>
            <a:r>
              <a:rPr lang="ru-RU" sz="1800" b="1" dirty="0">
                <a:highlight>
                  <a:srgbClr val="00FF00"/>
                </a:highlight>
              </a:rPr>
              <a:t> вам </a:t>
            </a:r>
            <a:r>
              <a:rPr lang="ru-RU" sz="1800" b="1" dirty="0" err="1">
                <a:highlight>
                  <a:srgbClr val="00FF00"/>
                </a:highlight>
              </a:rPr>
              <a:t>типів</a:t>
            </a:r>
            <a:r>
              <a:rPr lang="ru-RU" sz="1800" b="1" dirty="0">
                <a:highlight>
                  <a:srgbClr val="00FF00"/>
                </a:highlight>
              </a:rPr>
              <a:t> </a:t>
            </a:r>
            <a:r>
              <a:rPr lang="ru-RU" sz="1800" b="1" dirty="0" err="1">
                <a:highlight>
                  <a:srgbClr val="00FF00"/>
                </a:highlight>
              </a:rPr>
              <a:t>даних</a:t>
            </a:r>
            <a:r>
              <a:rPr lang="ru-RU" sz="1800" dirty="0"/>
              <a:t>. </a:t>
            </a:r>
            <a:r>
              <a:rPr lang="ru-RU" sz="1800" dirty="0" err="1"/>
              <a:t>Саме</a:t>
            </a:r>
            <a:r>
              <a:rPr lang="ru-RU" sz="1800" dirty="0"/>
              <a:t> </a:t>
            </a:r>
            <a:r>
              <a:rPr lang="ru-RU" sz="1800" dirty="0" err="1"/>
              <a:t>цим</a:t>
            </a:r>
            <a:r>
              <a:rPr lang="ru-RU" sz="1800" dirty="0"/>
              <a:t> типом </a:t>
            </a:r>
            <a:r>
              <a:rPr lang="ru-RU" sz="1800" dirty="0" err="1"/>
              <a:t>володітиме</a:t>
            </a:r>
            <a:r>
              <a:rPr lang="ru-RU" sz="1800" dirty="0"/>
              <a:t> </a:t>
            </a:r>
            <a:r>
              <a:rPr lang="ru-RU" sz="1800" dirty="0" err="1"/>
              <a:t>кожен</a:t>
            </a:r>
            <a:r>
              <a:rPr lang="ru-RU" sz="1800" dirty="0"/>
              <a:t> </a:t>
            </a:r>
            <a:r>
              <a:rPr lang="ru-RU" sz="1800" dirty="0" err="1"/>
              <a:t>елемент</a:t>
            </a:r>
            <a:r>
              <a:rPr lang="ru-RU" sz="1800" dirty="0"/>
              <a:t> </a:t>
            </a:r>
            <a:r>
              <a:rPr lang="ru-RU" sz="1800" dirty="0" err="1"/>
              <a:t>масиву</a:t>
            </a:r>
            <a:r>
              <a:rPr lang="ru-RU" sz="1800" dirty="0"/>
              <a:t>. </a:t>
            </a:r>
            <a:endParaRPr lang="en-US" sz="1800" dirty="0"/>
          </a:p>
          <a:p>
            <a:pPr marL="882900" indent="-342900">
              <a:lnSpc>
                <a:spcPct val="150000"/>
              </a:lnSpc>
              <a:spcBef>
                <a:spcPts val="0"/>
              </a:spcBef>
              <a:buAutoNum type="arabicPeriod"/>
            </a:pPr>
            <a:r>
              <a:rPr lang="en-US" sz="1800" dirty="0">
                <a:solidFill>
                  <a:schemeClr val="accent5">
                    <a:lumMod val="75000"/>
                  </a:schemeClr>
                </a:solidFill>
                <a:latin typeface="Consolas" panose="020B0609020204030204" pitchFamily="49" charset="0"/>
              </a:rPr>
              <a:t>I</a:t>
            </a:r>
            <a:r>
              <a:rPr lang="ru-RU" sz="1800" dirty="0" err="1">
                <a:solidFill>
                  <a:schemeClr val="accent5">
                    <a:lumMod val="75000"/>
                  </a:schemeClr>
                </a:solidFill>
                <a:latin typeface="Consolas" panose="020B0609020204030204" pitchFamily="49" charset="0"/>
              </a:rPr>
              <a:t>м'я_масиву</a:t>
            </a:r>
            <a:r>
              <a:rPr lang="ru-RU" sz="1800" dirty="0">
                <a:solidFill>
                  <a:schemeClr val="accent5">
                    <a:lumMod val="75000"/>
                  </a:schemeClr>
                </a:solidFill>
                <a:latin typeface="Consolas" panose="020B0609020204030204" pitchFamily="49" charset="0"/>
              </a:rPr>
              <a:t> </a:t>
            </a:r>
            <a:r>
              <a:rPr lang="ru-RU" sz="1800" dirty="0"/>
              <a:t>— </a:t>
            </a:r>
            <a:r>
              <a:rPr lang="ru-RU" sz="1800" b="1" dirty="0">
                <a:highlight>
                  <a:srgbClr val="00FF00"/>
                </a:highlight>
              </a:rPr>
              <a:t>будь-яке </a:t>
            </a:r>
            <a:r>
              <a:rPr lang="ru-RU" sz="1800" b="1" dirty="0" err="1">
                <a:highlight>
                  <a:srgbClr val="00FF00"/>
                </a:highlight>
              </a:rPr>
              <a:t>ім'я</a:t>
            </a:r>
            <a:r>
              <a:rPr lang="ru-RU" sz="1800" dirty="0"/>
              <a:t>, яке </a:t>
            </a:r>
            <a:r>
              <a:rPr lang="ru-RU" sz="1800" dirty="0" err="1"/>
              <a:t>підпорядковується</a:t>
            </a:r>
            <a:r>
              <a:rPr lang="ru-RU" sz="1800" dirty="0"/>
              <a:t> «правилам </a:t>
            </a:r>
            <a:r>
              <a:rPr lang="ru-RU" sz="1800" dirty="0" err="1"/>
              <a:t>імен</a:t>
            </a:r>
            <a:r>
              <a:rPr lang="ru-RU" sz="1800" dirty="0"/>
              <a:t> </a:t>
            </a:r>
            <a:r>
              <a:rPr lang="ru-RU" sz="1800" dirty="0" err="1"/>
              <a:t>змінних</a:t>
            </a:r>
            <a:r>
              <a:rPr lang="ru-RU" sz="1800" dirty="0"/>
              <a:t>». </a:t>
            </a:r>
            <a:endParaRPr lang="en-US" sz="1800" dirty="0"/>
          </a:p>
          <a:p>
            <a:pPr marL="882900" indent="-342900">
              <a:lnSpc>
                <a:spcPct val="150000"/>
              </a:lnSpc>
              <a:spcBef>
                <a:spcPts val="0"/>
              </a:spcBef>
              <a:buAutoNum type="arabicPeriod"/>
            </a:pPr>
            <a:r>
              <a:rPr lang="ru-RU" sz="1800" dirty="0" err="1">
                <a:solidFill>
                  <a:schemeClr val="accent5">
                    <a:lumMod val="75000"/>
                  </a:schemeClr>
                </a:solidFill>
                <a:latin typeface="Consolas" panose="020B0609020204030204" pitchFamily="49" charset="0"/>
              </a:rPr>
              <a:t>Кількість_елементів</a:t>
            </a:r>
            <a:r>
              <a:rPr lang="ru-RU" sz="1800" dirty="0">
                <a:solidFill>
                  <a:schemeClr val="accent5">
                    <a:lumMod val="75000"/>
                  </a:schemeClr>
                </a:solidFill>
                <a:latin typeface="Consolas" panose="020B0609020204030204" pitchFamily="49" charset="0"/>
              </a:rPr>
              <a:t> </a:t>
            </a:r>
            <a:r>
              <a:rPr lang="ru-RU" sz="1800" dirty="0"/>
              <a:t>— </a:t>
            </a:r>
            <a:r>
              <a:rPr lang="ru-RU" sz="1800" b="1" dirty="0">
                <a:highlight>
                  <a:srgbClr val="00FF00"/>
                </a:highlight>
              </a:rPr>
              <a:t>число </a:t>
            </a:r>
            <a:r>
              <a:rPr lang="ru-RU" sz="1800" b="1" dirty="0" err="1">
                <a:highlight>
                  <a:srgbClr val="00FF00"/>
                </a:highlight>
              </a:rPr>
              <a:t>елементів</a:t>
            </a:r>
            <a:r>
              <a:rPr lang="ru-RU" sz="1800" b="1" dirty="0">
                <a:highlight>
                  <a:srgbClr val="00FF00"/>
                </a:highlight>
              </a:rPr>
              <a:t> у </a:t>
            </a:r>
            <a:r>
              <a:rPr lang="ru-RU" sz="1800" b="1" dirty="0" err="1">
                <a:highlight>
                  <a:srgbClr val="00FF00"/>
                </a:highlight>
              </a:rPr>
              <a:t>масиві</a:t>
            </a:r>
            <a:r>
              <a:rPr lang="ru-RU" sz="1800" dirty="0"/>
              <a:t>. На </a:t>
            </a:r>
            <a:r>
              <a:rPr lang="ru-RU" sz="1800" dirty="0" err="1"/>
              <a:t>цьому</a:t>
            </a:r>
            <a:r>
              <a:rPr lang="ru-RU" sz="1800" dirty="0"/>
              <a:t> </a:t>
            </a:r>
            <a:r>
              <a:rPr lang="ru-RU" sz="1800" dirty="0" err="1"/>
              <a:t>місці</a:t>
            </a:r>
            <a:r>
              <a:rPr lang="ru-RU" sz="1800" dirty="0"/>
              <a:t> </a:t>
            </a:r>
            <a:r>
              <a:rPr lang="ru-RU" sz="1800" dirty="0" err="1"/>
              <a:t>має</a:t>
            </a:r>
            <a:r>
              <a:rPr lang="ru-RU" sz="1800" dirty="0"/>
              <a:t> </a:t>
            </a:r>
            <a:r>
              <a:rPr lang="ru-RU" sz="1800" dirty="0" err="1"/>
              <a:t>знаходитися</a:t>
            </a:r>
            <a:r>
              <a:rPr lang="ru-RU" sz="1800" dirty="0"/>
              <a:t> </a:t>
            </a:r>
            <a:r>
              <a:rPr lang="ru-RU" sz="1800" b="1" dirty="0" err="1">
                <a:highlight>
                  <a:srgbClr val="00FF00"/>
                </a:highlight>
              </a:rPr>
              <a:t>додатне</a:t>
            </a:r>
            <a:r>
              <a:rPr lang="ru-RU" sz="1800" b="1" dirty="0">
                <a:highlight>
                  <a:srgbClr val="00FF00"/>
                </a:highlight>
              </a:rPr>
              <a:t> </a:t>
            </a:r>
            <a:r>
              <a:rPr lang="ru-RU" sz="1800" b="1" dirty="0" err="1">
                <a:highlight>
                  <a:srgbClr val="00FF00"/>
                </a:highlight>
              </a:rPr>
              <a:t>цілочисельне</a:t>
            </a:r>
            <a:r>
              <a:rPr lang="ru-RU" sz="1800" b="1" dirty="0">
                <a:highlight>
                  <a:srgbClr val="00FF00"/>
                </a:highlight>
              </a:rPr>
              <a:t> </a:t>
            </a:r>
            <a:r>
              <a:rPr lang="ru-RU" sz="1800" b="1" dirty="0" err="1">
                <a:highlight>
                  <a:srgbClr val="00FF00"/>
                </a:highlight>
              </a:rPr>
              <a:t>константне</a:t>
            </a:r>
            <a:r>
              <a:rPr lang="ru-RU" sz="1800" b="1" dirty="0">
                <a:highlight>
                  <a:srgbClr val="00FF00"/>
                </a:highlight>
              </a:rPr>
              <a:t> </a:t>
            </a:r>
            <a:r>
              <a:rPr lang="ru-RU" sz="1800" b="1" dirty="0" err="1">
                <a:highlight>
                  <a:srgbClr val="00FF00"/>
                </a:highlight>
              </a:rPr>
              <a:t>значення</a:t>
            </a:r>
            <a:r>
              <a:rPr lang="ru-RU" sz="1800" dirty="0"/>
              <a:t>. Таким </a:t>
            </a:r>
            <a:r>
              <a:rPr lang="ru-RU" sz="1800" dirty="0" err="1"/>
              <a:t>значенням</a:t>
            </a:r>
            <a:r>
              <a:rPr lang="ru-RU" sz="1800" dirty="0"/>
              <a:t> </a:t>
            </a:r>
            <a:r>
              <a:rPr lang="ru-RU" sz="1800" dirty="0" err="1"/>
              <a:t>може</a:t>
            </a:r>
            <a:r>
              <a:rPr lang="ru-RU" sz="1800" dirty="0"/>
              <a:t> бути </a:t>
            </a:r>
            <a:r>
              <a:rPr lang="ru-RU" sz="1800" dirty="0" err="1"/>
              <a:t>або</a:t>
            </a:r>
            <a:r>
              <a:rPr lang="ru-RU" sz="1800" dirty="0"/>
              <a:t> </a:t>
            </a:r>
            <a:r>
              <a:rPr lang="ru-RU" sz="1800" dirty="0" err="1"/>
              <a:t>цілочисельний</a:t>
            </a:r>
            <a:r>
              <a:rPr lang="ru-RU" sz="1800" dirty="0"/>
              <a:t> </a:t>
            </a:r>
            <a:r>
              <a:rPr lang="ru-RU" sz="1800" b="1" dirty="0" err="1">
                <a:highlight>
                  <a:srgbClr val="00FF00"/>
                </a:highlight>
              </a:rPr>
              <a:t>літерал</a:t>
            </a:r>
            <a:r>
              <a:rPr lang="ru-RU" sz="1800" dirty="0"/>
              <a:t>, </a:t>
            </a:r>
            <a:r>
              <a:rPr lang="ru-RU" sz="1800" dirty="0" err="1"/>
              <a:t>або</a:t>
            </a:r>
            <a:r>
              <a:rPr lang="ru-RU" sz="1800" dirty="0"/>
              <a:t> </a:t>
            </a:r>
            <a:r>
              <a:rPr lang="ru-RU" sz="1800" b="1" dirty="0">
                <a:highlight>
                  <a:srgbClr val="00FF00"/>
                </a:highlight>
              </a:rPr>
              <a:t>константна</a:t>
            </a:r>
            <a:r>
              <a:rPr lang="ru-RU" sz="1800" dirty="0"/>
              <a:t> </a:t>
            </a:r>
            <a:r>
              <a:rPr lang="ru-RU" sz="1800" dirty="0" err="1"/>
              <a:t>цілочисельна</a:t>
            </a:r>
            <a:r>
              <a:rPr lang="ru-RU" sz="1800" dirty="0"/>
              <a:t> </a:t>
            </a:r>
            <a:r>
              <a:rPr lang="ru-RU" sz="1800" dirty="0" err="1"/>
              <a:t>змінна</a:t>
            </a:r>
            <a:r>
              <a:rPr lang="ru-RU" sz="1800" dirty="0"/>
              <a:t>.</a:t>
            </a:r>
          </a:p>
        </p:txBody>
      </p:sp>
      <p:pic>
        <p:nvPicPr>
          <p:cNvPr id="5" name="Рисунок 4">
            <a:extLst>
              <a:ext uri="{FF2B5EF4-FFF2-40B4-BE49-F238E27FC236}">
                <a16:creationId xmlns:a16="http://schemas.microsoft.com/office/drawing/2014/main" id="{FD843CD0-220E-49CD-86A1-047D941F3CE8}"/>
              </a:ext>
            </a:extLst>
          </p:cNvPr>
          <p:cNvPicPr>
            <a:picLocks noChangeAspect="1"/>
          </p:cNvPicPr>
          <p:nvPr/>
        </p:nvPicPr>
        <p:blipFill>
          <a:blip r:embed="rId2"/>
          <a:stretch>
            <a:fillRect/>
          </a:stretch>
        </p:blipFill>
        <p:spPr>
          <a:xfrm>
            <a:off x="3346518" y="2090437"/>
            <a:ext cx="5498963" cy="1338563"/>
          </a:xfrm>
          <a:prstGeom prst="rect">
            <a:avLst/>
          </a:prstGeom>
        </p:spPr>
      </p:pic>
    </p:spTree>
    <p:extLst>
      <p:ext uri="{BB962C8B-B14F-4D97-AF65-F5344CB8AC3E}">
        <p14:creationId xmlns:p14="http://schemas.microsoft.com/office/powerpoint/2010/main" val="14935611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Написати</a:t>
            </a:r>
            <a:r>
              <a:rPr lang="ru-RU" b="1" dirty="0"/>
              <a:t> </a:t>
            </a:r>
            <a:r>
              <a:rPr lang="ru-RU" b="1" dirty="0" err="1"/>
              <a:t>програму</a:t>
            </a:r>
            <a:r>
              <a:rPr lang="ru-RU" b="1" dirty="0"/>
              <a:t>, яка </a:t>
            </a:r>
            <a:r>
              <a:rPr lang="ru-RU" b="1" dirty="0" err="1"/>
              <a:t>знаходить</a:t>
            </a:r>
            <a:r>
              <a:rPr lang="ru-RU" b="1" dirty="0"/>
              <a:t> </a:t>
            </a:r>
            <a:r>
              <a:rPr lang="ru-RU" b="1" dirty="0" err="1"/>
              <a:t>мінімальне</a:t>
            </a:r>
            <a:r>
              <a:rPr lang="ru-RU" b="1" dirty="0"/>
              <a:t> й </a:t>
            </a:r>
            <a:r>
              <a:rPr lang="ru-RU" b="1" dirty="0" err="1"/>
              <a:t>максимальне</a:t>
            </a:r>
            <a:r>
              <a:rPr lang="ru-RU" b="1" dirty="0"/>
              <a:t> </a:t>
            </a:r>
            <a:r>
              <a:rPr lang="ru-RU" b="1" dirty="0" err="1"/>
              <a:t>значення</a:t>
            </a:r>
            <a:r>
              <a:rPr lang="ru-RU" b="1" dirty="0"/>
              <a:t> в </a:t>
            </a:r>
            <a:r>
              <a:rPr lang="ru-RU" b="1" dirty="0" err="1"/>
              <a:t>масиві</a:t>
            </a:r>
            <a:r>
              <a:rPr lang="ru-RU" b="1" dirty="0"/>
              <a:t> і </a:t>
            </a:r>
            <a:r>
              <a:rPr lang="ru-RU" b="1" dirty="0" err="1"/>
              <a:t>виводить</a:t>
            </a:r>
            <a:r>
              <a:rPr lang="ru-RU" b="1" dirty="0"/>
              <a:t> </a:t>
            </a:r>
            <a:r>
              <a:rPr lang="ru-RU" b="1" dirty="0" err="1"/>
              <a:t>їх</a:t>
            </a:r>
            <a:r>
              <a:rPr lang="ru-RU" b="1" dirty="0"/>
              <a:t> на </a:t>
            </a:r>
            <a:r>
              <a:rPr lang="ru-RU" b="1" dirty="0" err="1"/>
              <a:t>екран</a:t>
            </a:r>
            <a:r>
              <a:rPr lang="ru-RU" b="1" dirty="0"/>
              <a: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52C915D2-C377-4FC8-BDD5-B34C983559AD}"/>
              </a:ext>
            </a:extLst>
          </p:cNvPr>
          <p:cNvPicPr>
            <a:picLocks noChangeAspect="1"/>
          </p:cNvPicPr>
          <p:nvPr/>
        </p:nvPicPr>
        <p:blipFill>
          <a:blip r:embed="rId3"/>
          <a:stretch>
            <a:fillRect/>
          </a:stretch>
        </p:blipFill>
        <p:spPr>
          <a:xfrm>
            <a:off x="4129614" y="1360448"/>
            <a:ext cx="3932772" cy="5497551"/>
          </a:xfrm>
          <a:prstGeom prst="rect">
            <a:avLst/>
          </a:prstGeom>
        </p:spPr>
      </p:pic>
    </p:spTree>
    <p:extLst>
      <p:ext uri="{BB962C8B-B14F-4D97-AF65-F5344CB8AC3E}">
        <p14:creationId xmlns:p14="http://schemas.microsoft.com/office/powerpoint/2010/main" val="3344758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a:bodyPr>
          <a:lstStyle/>
          <a:p>
            <a:pPr marL="720000"/>
            <a:r>
              <a:rPr lang="uk-UA" b="1" dirty="0"/>
              <a:t>Генератор випадкових чисел</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Неможливо створити щось, що володіє штучним інтелектом, якщо немає способу отримувати дані, що не залежать від користувача. Що ж робити, якщо нам необхідні значення, обрані випадковим чином?</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Використання функції </a:t>
            </a:r>
            <a:r>
              <a:rPr lang="en-US" sz="1800" dirty="0">
                <a:solidFill>
                  <a:schemeClr val="accent5">
                    <a:lumMod val="75000"/>
                  </a:schemeClr>
                </a:solidFill>
                <a:latin typeface="Consolas" panose="020B0609020204030204" pitchFamily="49" charset="0"/>
              </a:rPr>
              <a:t>rand</a:t>
            </a:r>
            <a:r>
              <a:rPr lang="en-US" sz="1800" dirty="0"/>
              <a:t> </a:t>
            </a:r>
            <a:r>
              <a:rPr lang="uk-UA" sz="1800" dirty="0"/>
              <a:t>У мові С++ є можливість генерувати випадкове число. Для цієї операції використовується функція під назвою </a:t>
            </a:r>
            <a:r>
              <a:rPr lang="en-US" sz="1800" dirty="0">
                <a:solidFill>
                  <a:schemeClr val="accent5">
                    <a:lumMod val="75000"/>
                  </a:schemeClr>
                </a:solidFill>
                <a:latin typeface="Consolas" panose="020B0609020204030204" pitchFamily="49" charset="0"/>
              </a:rPr>
              <a:t>rand()</a:t>
            </a:r>
            <a:r>
              <a:rPr lang="en-US" sz="1800" dirty="0"/>
              <a:t>. </a:t>
            </a:r>
            <a:r>
              <a:rPr lang="uk-UA" sz="1800" dirty="0"/>
              <a:t>Ця функція знаходиться в бібліотечному файлі </a:t>
            </a:r>
            <a:r>
              <a:rPr lang="en-US" sz="1800" dirty="0" err="1">
                <a:solidFill>
                  <a:schemeClr val="accent5">
                    <a:lumMod val="75000"/>
                  </a:schemeClr>
                </a:solidFill>
                <a:latin typeface="Consolas" panose="020B0609020204030204" pitchFamily="49" charset="0"/>
              </a:rPr>
              <a:t>stdlib.h</a:t>
            </a:r>
            <a:r>
              <a:rPr lang="en-US" sz="1800" dirty="0"/>
              <a:t>, </a:t>
            </a:r>
            <a:r>
              <a:rPr lang="uk-UA" sz="1800" dirty="0"/>
              <a:t>отже, для її роботи необхідно цей файл підключити за допомогою директиви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include</a:t>
            </a:r>
            <a:r>
              <a:rPr lang="en-US" sz="1800" dirty="0"/>
              <a:t>. </a:t>
            </a:r>
            <a:r>
              <a:rPr lang="uk-UA" sz="1800" dirty="0"/>
              <a:t>На місце виклику </a:t>
            </a:r>
            <a:r>
              <a:rPr lang="en-US" sz="1800" dirty="0">
                <a:solidFill>
                  <a:schemeClr val="accent5">
                    <a:lumMod val="75000"/>
                  </a:schemeClr>
                </a:solidFill>
                <a:latin typeface="Consolas" panose="020B0609020204030204" pitchFamily="49" charset="0"/>
              </a:rPr>
              <a:t>rand()</a:t>
            </a:r>
            <a:r>
              <a:rPr lang="en-US" sz="1800" dirty="0">
                <a:solidFill>
                  <a:schemeClr val="accent5">
                    <a:lumMod val="75000"/>
                  </a:schemeClr>
                </a:solidFill>
              </a:rPr>
              <a:t> </a:t>
            </a:r>
            <a:r>
              <a:rPr lang="uk-UA" sz="1800" dirty="0"/>
              <a:t>у програмі підставиться випадкове число в діапазоні від </a:t>
            </a:r>
            <a:r>
              <a:rPr lang="uk-UA" sz="1800" dirty="0">
                <a:solidFill>
                  <a:schemeClr val="accent5">
                    <a:lumMod val="75000"/>
                  </a:schemeClr>
                </a:solidFill>
                <a:latin typeface="Consolas" panose="020B0609020204030204" pitchFamily="49" charset="0"/>
              </a:rPr>
              <a:t>0</a:t>
            </a:r>
            <a:r>
              <a:rPr lang="uk-UA" sz="1800" dirty="0"/>
              <a:t> до </a:t>
            </a:r>
            <a:r>
              <a:rPr lang="uk-UA" sz="1800" dirty="0">
                <a:solidFill>
                  <a:schemeClr val="accent5">
                    <a:lumMod val="75000"/>
                  </a:schemeClr>
                </a:solidFill>
                <a:latin typeface="Consolas" panose="020B0609020204030204" pitchFamily="49" charset="0"/>
              </a:rPr>
              <a:t>32767</a:t>
            </a:r>
            <a:r>
              <a:rPr lang="uk-UA" sz="1800" dirty="0"/>
              <a:t>. Розглянемо простий приклад:</a:t>
            </a:r>
            <a:endParaRPr lang="en-US"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4017221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49E7614B-9631-42DE-B4A9-50F564E7163E}"/>
              </a:ext>
            </a:extLst>
          </p:cNvPr>
          <p:cNvPicPr>
            <a:picLocks noChangeAspect="1"/>
          </p:cNvPicPr>
          <p:nvPr/>
        </p:nvPicPr>
        <p:blipFill>
          <a:blip r:embed="rId2"/>
          <a:stretch>
            <a:fillRect/>
          </a:stretch>
        </p:blipFill>
        <p:spPr>
          <a:xfrm>
            <a:off x="492190" y="338624"/>
            <a:ext cx="8888164" cy="5868517"/>
          </a:xfrm>
          <a:prstGeom prst="rect">
            <a:avLst/>
          </a:prstGeom>
        </p:spPr>
      </p:pic>
      <p:pic>
        <p:nvPicPr>
          <p:cNvPr id="7" name="Рисунок 6">
            <a:extLst>
              <a:ext uri="{FF2B5EF4-FFF2-40B4-BE49-F238E27FC236}">
                <a16:creationId xmlns:a16="http://schemas.microsoft.com/office/drawing/2014/main" id="{7FB6411E-6C90-49FB-A115-D50C8FD09FC5}"/>
              </a:ext>
            </a:extLst>
          </p:cNvPr>
          <p:cNvPicPr>
            <a:picLocks noChangeAspect="1"/>
          </p:cNvPicPr>
          <p:nvPr/>
        </p:nvPicPr>
        <p:blipFill>
          <a:blip r:embed="rId3"/>
          <a:stretch>
            <a:fillRect/>
          </a:stretch>
        </p:blipFill>
        <p:spPr>
          <a:xfrm>
            <a:off x="6738756" y="5471480"/>
            <a:ext cx="4267796" cy="1047896"/>
          </a:xfrm>
          <a:prstGeom prst="rect">
            <a:avLst/>
          </a:prstGeom>
        </p:spPr>
      </p:pic>
    </p:spTree>
    <p:extLst>
      <p:ext uri="{BB962C8B-B14F-4D97-AF65-F5344CB8AC3E}">
        <p14:creationId xmlns:p14="http://schemas.microsoft.com/office/powerpoint/2010/main" val="2776849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Запустіть</a:t>
            </a:r>
            <a:r>
              <a:rPr lang="ru-RU" sz="1800" dirty="0"/>
              <a:t> </a:t>
            </a:r>
            <a:r>
              <a:rPr lang="ru-RU" sz="1800" dirty="0" err="1"/>
              <a:t>ще</a:t>
            </a:r>
            <a:r>
              <a:rPr lang="ru-RU" sz="1800" dirty="0"/>
              <a:t> раз. І </a:t>
            </a:r>
            <a:r>
              <a:rPr lang="ru-RU" sz="1800" dirty="0" err="1"/>
              <a:t>знову</a:t>
            </a:r>
            <a:r>
              <a:rPr lang="ru-RU" sz="1800" dirty="0"/>
              <a:t> та сама картина — </a:t>
            </a:r>
            <a:r>
              <a:rPr lang="ru-RU" sz="1800" b="1" dirty="0">
                <a:highlight>
                  <a:srgbClr val="00FF00"/>
                </a:highlight>
              </a:rPr>
              <a:t>пара </a:t>
            </a:r>
            <a:r>
              <a:rPr lang="ru-RU" sz="1800" b="1" dirty="0" err="1">
                <a:highlight>
                  <a:srgbClr val="00FF00"/>
                </a:highlight>
              </a:rPr>
              <a:t>знову</a:t>
            </a:r>
            <a:r>
              <a:rPr lang="ru-RU" sz="1800" b="1" dirty="0">
                <a:highlight>
                  <a:srgbClr val="00FF00"/>
                </a:highlight>
              </a:rPr>
              <a:t> і </a:t>
            </a:r>
            <a:r>
              <a:rPr lang="ru-RU" sz="1800" b="1" dirty="0" err="1">
                <a:highlight>
                  <a:srgbClr val="00FF00"/>
                </a:highlight>
              </a:rPr>
              <a:t>знову</a:t>
            </a:r>
            <a:r>
              <a:rPr lang="ru-RU" sz="1800" b="1" dirty="0">
                <a:highlight>
                  <a:srgbClr val="00FF00"/>
                </a:highlight>
              </a:rPr>
              <a:t> </a:t>
            </a:r>
            <a:r>
              <a:rPr lang="ru-RU" sz="1800" b="1" dirty="0" err="1">
                <a:highlight>
                  <a:srgbClr val="00FF00"/>
                </a:highlight>
              </a:rPr>
              <a:t>повторюється</a:t>
            </a:r>
            <a:r>
              <a:rPr lang="ru-RU" sz="1800" dirty="0"/>
              <a:t>. </a:t>
            </a:r>
            <a:r>
              <a:rPr lang="ru-RU" sz="1800" dirty="0" err="1"/>
              <a:t>Виходить</a:t>
            </a:r>
            <a:r>
              <a:rPr lang="ru-RU" sz="1800" dirty="0"/>
              <a:t>, </a:t>
            </a:r>
            <a:r>
              <a:rPr lang="ru-RU" sz="1800" dirty="0" err="1"/>
              <a:t>випадкові</a:t>
            </a:r>
            <a:r>
              <a:rPr lang="ru-RU" sz="1800" dirty="0"/>
              <a:t> числа не є </a:t>
            </a:r>
            <a:r>
              <a:rPr lang="ru-RU" sz="1800" dirty="0" err="1"/>
              <a:t>випадковими</a:t>
            </a:r>
            <a:r>
              <a:rPr lang="ru-RU" sz="1800" dirty="0"/>
              <a:t>, </a:t>
            </a:r>
            <a:r>
              <a:rPr lang="ru-RU" sz="1800" dirty="0" err="1"/>
              <a:t>крім</a:t>
            </a:r>
            <a:r>
              <a:rPr lang="ru-RU" sz="1800" dirty="0"/>
              <a:t> того вони </a:t>
            </a:r>
            <a:r>
              <a:rPr lang="ru-RU" sz="1800" dirty="0" err="1"/>
              <a:t>ще</a:t>
            </a:r>
            <a:r>
              <a:rPr lang="ru-RU" sz="1800" dirty="0"/>
              <a:t> й </a:t>
            </a:r>
            <a:r>
              <a:rPr lang="ru-RU" sz="1800" dirty="0" err="1"/>
              <a:t>повторюються</a:t>
            </a:r>
            <a:r>
              <a:rPr lang="ru-RU" sz="1800" dirty="0"/>
              <a:t> </a:t>
            </a:r>
            <a:r>
              <a:rPr lang="ru-RU" sz="1800" dirty="0" err="1"/>
              <a:t>від</a:t>
            </a:r>
            <a:r>
              <a:rPr lang="ru-RU" sz="1800" dirty="0"/>
              <a:t> запуску до запуску. </a:t>
            </a:r>
            <a:r>
              <a:rPr lang="ru-RU" sz="1800" dirty="0" err="1"/>
              <a:t>Незважаючи</a:t>
            </a:r>
            <a:r>
              <a:rPr lang="ru-RU" sz="1800" dirty="0"/>
              <a:t> на </a:t>
            </a:r>
            <a:r>
              <a:rPr lang="ru-RU" sz="1800" dirty="0" err="1"/>
              <a:t>несправедливість</a:t>
            </a:r>
            <a:r>
              <a:rPr lang="ru-RU" sz="1800" dirty="0"/>
              <a:t> </a:t>
            </a:r>
            <a:r>
              <a:rPr lang="ru-RU" sz="1800" dirty="0" err="1"/>
              <a:t>цього</a:t>
            </a:r>
            <a:r>
              <a:rPr lang="ru-RU" sz="1800" dirty="0"/>
              <a:t> </a:t>
            </a:r>
            <a:r>
              <a:rPr lang="ru-RU" sz="1800" dirty="0" err="1"/>
              <a:t>твердження</a:t>
            </a:r>
            <a:r>
              <a:rPr lang="ru-RU" sz="1800" dirty="0"/>
              <a:t>, </a:t>
            </a:r>
            <a:r>
              <a:rPr lang="ru-RU" sz="1800" dirty="0" err="1"/>
              <a:t>це</a:t>
            </a:r>
            <a:r>
              <a:rPr lang="ru-RU" sz="1800" dirty="0"/>
              <a:t> так і </a:t>
            </a:r>
            <a:r>
              <a:rPr lang="ru-RU" sz="1800" dirty="0" err="1"/>
              <a:t>цілком</a:t>
            </a:r>
            <a:r>
              <a:rPr lang="ru-RU" sz="1800" dirty="0"/>
              <a:t> </a:t>
            </a:r>
            <a:r>
              <a:rPr lang="ru-RU" sz="1800" dirty="0" err="1"/>
              <a:t>зрозуміло</a:t>
            </a:r>
            <a:r>
              <a:rPr lang="ru-RU" sz="1800" dirty="0"/>
              <a:t>, </a:t>
            </a:r>
            <a:r>
              <a:rPr lang="ru-RU" sz="1800" dirty="0" err="1"/>
              <a:t>чому</a:t>
            </a:r>
            <a:r>
              <a:rPr lang="ru-RU" sz="1800" dirty="0"/>
              <a:t>. </a:t>
            </a:r>
            <a:r>
              <a:rPr lang="ru-RU" sz="1800" dirty="0" err="1"/>
              <a:t>Якщо</a:t>
            </a:r>
            <a:r>
              <a:rPr lang="ru-RU" sz="1800" dirty="0"/>
              <a:t> </a:t>
            </a:r>
            <a:r>
              <a:rPr lang="ru-RU" sz="1800" dirty="0" err="1"/>
              <a:t>ви</a:t>
            </a:r>
            <a:r>
              <a:rPr lang="ru-RU" sz="1800" dirty="0"/>
              <a:t> </a:t>
            </a:r>
            <a:r>
              <a:rPr lang="ru-RU" sz="1800" dirty="0" err="1"/>
              <a:t>підійдете</a:t>
            </a:r>
            <a:r>
              <a:rPr lang="ru-RU" sz="1800" dirty="0"/>
              <a:t> на </a:t>
            </a:r>
            <a:r>
              <a:rPr lang="ru-RU" sz="1800" dirty="0" err="1"/>
              <a:t>вулиці</a:t>
            </a:r>
            <a:r>
              <a:rPr lang="ru-RU" sz="1800" dirty="0"/>
              <a:t> до будь-</a:t>
            </a:r>
            <a:r>
              <a:rPr lang="ru-RU" sz="1800" dirty="0" err="1"/>
              <a:t>якої</a:t>
            </a:r>
            <a:r>
              <a:rPr lang="ru-RU" sz="1800" dirty="0"/>
              <a:t> </a:t>
            </a:r>
            <a:r>
              <a:rPr lang="ru-RU" sz="1800" dirty="0" err="1"/>
              <a:t>людини</a:t>
            </a:r>
            <a:r>
              <a:rPr lang="ru-RU" sz="1800" dirty="0"/>
              <a:t> і попросите </a:t>
            </a:r>
            <a:r>
              <a:rPr lang="ru-RU" sz="1800" dirty="0" err="1"/>
              <a:t>її</a:t>
            </a:r>
            <a:r>
              <a:rPr lang="ru-RU" sz="1800" dirty="0"/>
              <a:t> </a:t>
            </a:r>
            <a:r>
              <a:rPr lang="ru-RU" sz="1800" dirty="0" err="1"/>
              <a:t>назвати</a:t>
            </a:r>
            <a:r>
              <a:rPr lang="ru-RU" sz="1800" dirty="0"/>
              <a:t> </a:t>
            </a:r>
            <a:r>
              <a:rPr lang="ru-RU" sz="1800" dirty="0" err="1"/>
              <a:t>довільне</a:t>
            </a:r>
            <a:r>
              <a:rPr lang="ru-RU" sz="1800" dirty="0"/>
              <a:t> </a:t>
            </a:r>
            <a:r>
              <a:rPr lang="ru-RU" sz="1800" dirty="0" err="1"/>
              <a:t>ціле</a:t>
            </a:r>
            <a:r>
              <a:rPr lang="ru-RU" sz="1800" dirty="0"/>
              <a:t> число, </a:t>
            </a:r>
            <a:r>
              <a:rPr lang="ru-RU" sz="1800" dirty="0" err="1"/>
              <a:t>ця</a:t>
            </a:r>
            <a:r>
              <a:rPr lang="ru-RU" sz="1800" dirty="0"/>
              <a:t> </a:t>
            </a:r>
            <a:r>
              <a:rPr lang="ru-RU" sz="1800" dirty="0" err="1"/>
              <a:t>людина</a:t>
            </a:r>
            <a:r>
              <a:rPr lang="ru-RU" sz="1800" dirty="0"/>
              <a:t>, </a:t>
            </a:r>
            <a:r>
              <a:rPr lang="ru-RU" sz="1800" dirty="0" err="1"/>
              <a:t>безсумнівно</a:t>
            </a:r>
            <a:r>
              <a:rPr lang="ru-RU" sz="1800" dirty="0"/>
              <a:t>, </a:t>
            </a:r>
            <a:r>
              <a:rPr lang="ru-RU" sz="1800" dirty="0" err="1"/>
              <a:t>назве</a:t>
            </a:r>
            <a:r>
              <a:rPr lang="ru-RU" sz="1800" dirty="0"/>
              <a:t> </a:t>
            </a:r>
            <a:r>
              <a:rPr lang="ru-RU" sz="1800" dirty="0" err="1"/>
              <a:t>саме</a:t>
            </a:r>
            <a:r>
              <a:rPr lang="ru-RU" sz="1800" dirty="0"/>
              <a:t> </a:t>
            </a:r>
            <a:r>
              <a:rPr lang="ru-RU" sz="1800" dirty="0" err="1"/>
              <a:t>випадкове</a:t>
            </a:r>
            <a:r>
              <a:rPr lang="ru-RU" sz="1800" dirty="0"/>
              <a:t> число. І то не факт.</a:t>
            </a:r>
            <a:r>
              <a:rPr lang="en-US" sz="1800" dirty="0"/>
              <a:t> </a:t>
            </a:r>
            <a:r>
              <a:rPr lang="ru-RU" sz="1800" b="1" dirty="0" err="1">
                <a:highlight>
                  <a:srgbClr val="00FFFF"/>
                </a:highlight>
              </a:rPr>
              <a:t>Можливо</a:t>
            </a:r>
            <a:r>
              <a:rPr lang="ru-RU" sz="1800" b="1" dirty="0">
                <a:highlight>
                  <a:srgbClr val="00FFFF"/>
                </a:highlight>
              </a:rPr>
              <a:t>, перехожий подивиться на </a:t>
            </a:r>
            <a:r>
              <a:rPr lang="ru-RU" sz="1800" b="1" dirty="0" err="1">
                <a:highlight>
                  <a:srgbClr val="00FFFF"/>
                </a:highlight>
              </a:rPr>
              <a:t>вивіску</a:t>
            </a:r>
            <a:r>
              <a:rPr lang="ru-RU" sz="1800" b="1" dirty="0">
                <a:highlight>
                  <a:srgbClr val="00FFFF"/>
                </a:highlight>
              </a:rPr>
              <a:t> </a:t>
            </a:r>
            <a:r>
              <a:rPr lang="ru-RU" sz="1800" b="1" dirty="0" err="1">
                <a:highlight>
                  <a:srgbClr val="00FFFF"/>
                </a:highlight>
              </a:rPr>
              <a:t>або</a:t>
            </a:r>
            <a:r>
              <a:rPr lang="ru-RU" sz="1800" b="1" dirty="0">
                <a:highlight>
                  <a:srgbClr val="00FFFF"/>
                </a:highlight>
              </a:rPr>
              <a:t> на </a:t>
            </a:r>
            <a:r>
              <a:rPr lang="ru-RU" sz="1800" b="1" dirty="0" err="1">
                <a:highlight>
                  <a:srgbClr val="00FFFF"/>
                </a:highlight>
              </a:rPr>
              <a:t>годинник</a:t>
            </a:r>
            <a:r>
              <a:rPr lang="ru-RU" sz="1800" b="1" dirty="0">
                <a:highlight>
                  <a:srgbClr val="00FFFF"/>
                </a:highlight>
              </a:rPr>
              <a:t> і </a:t>
            </a:r>
            <a:r>
              <a:rPr lang="ru-RU" sz="1800" b="1" dirty="0" err="1">
                <a:highlight>
                  <a:srgbClr val="00FFFF"/>
                </a:highlight>
              </a:rPr>
              <a:t>витягне</a:t>
            </a:r>
            <a:r>
              <a:rPr lang="ru-RU" sz="1800" b="1" dirty="0">
                <a:highlight>
                  <a:srgbClr val="00FFFF"/>
                </a:highlight>
              </a:rPr>
              <a:t> </a:t>
            </a:r>
            <a:r>
              <a:rPr lang="ru-RU" sz="1800" b="1" dirty="0" err="1">
                <a:highlight>
                  <a:srgbClr val="00FFFF"/>
                </a:highlight>
              </a:rPr>
              <a:t>це</a:t>
            </a:r>
            <a:r>
              <a:rPr lang="ru-RU" sz="1800" b="1" dirty="0">
                <a:highlight>
                  <a:srgbClr val="00FFFF"/>
                </a:highlight>
              </a:rPr>
              <a:t> число з </a:t>
            </a:r>
            <a:r>
              <a:rPr lang="ru-RU" sz="1800" b="1" dirty="0" err="1">
                <a:highlight>
                  <a:srgbClr val="00FFFF"/>
                </a:highlight>
              </a:rPr>
              <a:t>побаченого</a:t>
            </a:r>
            <a:r>
              <a:rPr lang="ru-RU" sz="1800" dirty="0"/>
              <a:t>. </a:t>
            </a:r>
            <a:r>
              <a:rPr lang="ru-RU" sz="1800" dirty="0" err="1"/>
              <a:t>Комп'ютер</a:t>
            </a:r>
            <a:r>
              <a:rPr lang="ru-RU" sz="1800" dirty="0"/>
              <a:t>, на </a:t>
            </a:r>
            <a:r>
              <a:rPr lang="ru-RU" sz="1800" dirty="0" err="1"/>
              <a:t>відміну</a:t>
            </a:r>
            <a:r>
              <a:rPr lang="ru-RU" sz="1800" dirty="0"/>
              <a:t> </a:t>
            </a:r>
            <a:r>
              <a:rPr lang="ru-RU" sz="1800" dirty="0" err="1"/>
              <a:t>від</a:t>
            </a:r>
            <a:r>
              <a:rPr lang="ru-RU" sz="1800" dirty="0"/>
              <a:t> </a:t>
            </a:r>
            <a:r>
              <a:rPr lang="ru-RU" sz="1800" dirty="0" err="1"/>
              <a:t>живої</a:t>
            </a:r>
            <a:r>
              <a:rPr lang="ru-RU" sz="1800" dirty="0"/>
              <a:t> </a:t>
            </a:r>
            <a:r>
              <a:rPr lang="ru-RU" sz="1800" dirty="0" err="1"/>
              <a:t>істоти</a:t>
            </a:r>
            <a:r>
              <a:rPr lang="ru-RU" sz="1800" dirty="0"/>
              <a:t>, не </a:t>
            </a:r>
            <a:r>
              <a:rPr lang="ru-RU" sz="1800" dirty="0" err="1"/>
              <a:t>здатний</a:t>
            </a:r>
            <a:r>
              <a:rPr lang="ru-RU" sz="1800" dirty="0"/>
              <a:t> на </a:t>
            </a:r>
            <a:r>
              <a:rPr lang="ru-RU" sz="1800" dirty="0" err="1"/>
              <a:t>асоціативне</a:t>
            </a:r>
            <a:r>
              <a:rPr lang="ru-RU" sz="1800" dirty="0"/>
              <a:t> </a:t>
            </a:r>
            <a:r>
              <a:rPr lang="ru-RU" sz="1800" dirty="0" err="1"/>
              <a:t>мислення</a:t>
            </a:r>
            <a:r>
              <a:rPr lang="ru-RU" sz="1800" dirty="0"/>
              <a:t>, тому </a:t>
            </a:r>
            <a:r>
              <a:rPr lang="ru-RU" sz="1800" dirty="0" err="1"/>
              <a:t>функція</a:t>
            </a:r>
            <a:r>
              <a:rPr lang="ru-RU" sz="1800" dirty="0"/>
              <a:t> </a:t>
            </a:r>
            <a:r>
              <a:rPr lang="ru-RU" sz="1800" dirty="0" err="1">
                <a:solidFill>
                  <a:schemeClr val="accent5">
                    <a:lumMod val="75000"/>
                  </a:schemeClr>
                </a:solidFill>
                <a:latin typeface="Consolas" panose="020B0609020204030204" pitchFamily="49" charset="0"/>
              </a:rPr>
              <a:t>rand</a:t>
            </a:r>
            <a:r>
              <a:rPr lang="ru-RU" sz="1800" dirty="0">
                <a:solidFill>
                  <a:schemeClr val="accent5">
                    <a:lumMod val="75000"/>
                  </a:schemeClr>
                </a:solidFill>
                <a:latin typeface="Consolas" panose="020B0609020204030204" pitchFamily="49" charset="0"/>
              </a:rPr>
              <a:t>() </a:t>
            </a:r>
            <a:r>
              <a:rPr lang="ru-RU" sz="1800" dirty="0"/>
              <a:t>не </a:t>
            </a:r>
            <a:r>
              <a:rPr lang="ru-RU" sz="1800" dirty="0" err="1"/>
              <a:t>отримує</a:t>
            </a:r>
            <a:r>
              <a:rPr lang="ru-RU" sz="1800" dirty="0"/>
              <a:t> число з </a:t>
            </a:r>
            <a:r>
              <a:rPr lang="ru-RU" sz="1800" dirty="0" err="1"/>
              <a:t>повітря</a:t>
            </a:r>
            <a:r>
              <a:rPr lang="ru-RU" sz="1800" dirty="0"/>
              <a:t>, а </a:t>
            </a:r>
            <a:r>
              <a:rPr lang="ru-RU" sz="1800" dirty="0" err="1"/>
              <a:t>працює</a:t>
            </a:r>
            <a:r>
              <a:rPr lang="ru-RU" sz="1800" dirty="0"/>
              <a:t>, </a:t>
            </a:r>
            <a:r>
              <a:rPr lang="ru-RU" sz="1800" b="1" dirty="0" err="1">
                <a:highlight>
                  <a:srgbClr val="00FF00"/>
                </a:highlight>
              </a:rPr>
              <a:t>використовуючи</a:t>
            </a:r>
            <a:r>
              <a:rPr lang="ru-RU" sz="1800" b="1" dirty="0">
                <a:highlight>
                  <a:srgbClr val="00FF00"/>
                </a:highlight>
              </a:rPr>
              <a:t> як </a:t>
            </a:r>
            <a:r>
              <a:rPr lang="ru-RU" sz="1800" b="1" dirty="0" err="1">
                <a:highlight>
                  <a:srgbClr val="00FF00"/>
                </a:highlight>
              </a:rPr>
              <a:t>початкову</a:t>
            </a:r>
            <a:r>
              <a:rPr lang="ru-RU" sz="1800" b="1" dirty="0">
                <a:highlight>
                  <a:srgbClr val="00FF00"/>
                </a:highlight>
              </a:rPr>
              <a:t> точку </a:t>
            </a:r>
            <a:r>
              <a:rPr lang="ru-RU" sz="1800" b="1" dirty="0" err="1">
                <a:highlight>
                  <a:srgbClr val="00FF00"/>
                </a:highlight>
              </a:rPr>
              <a:t>точку</a:t>
            </a:r>
            <a:r>
              <a:rPr lang="ru-RU" sz="1800" b="1" dirty="0">
                <a:highlight>
                  <a:srgbClr val="00FF00"/>
                </a:highlight>
              </a:rPr>
              <a:t>, </a:t>
            </a:r>
            <a:r>
              <a:rPr lang="ru-RU" sz="1800" b="1" dirty="0" err="1">
                <a:highlight>
                  <a:srgbClr val="00FF00"/>
                </a:highlight>
              </a:rPr>
              <a:t>визначену</a:t>
            </a:r>
            <a:r>
              <a:rPr lang="ru-RU" sz="1800" b="1" dirty="0">
                <a:highlight>
                  <a:srgbClr val="00FF00"/>
                </a:highlight>
              </a:rPr>
              <a:t> при </a:t>
            </a:r>
            <a:r>
              <a:rPr lang="ru-RU" sz="1800" b="1" dirty="0" err="1">
                <a:highlight>
                  <a:srgbClr val="00FF00"/>
                </a:highlight>
              </a:rPr>
              <a:t>написанні</a:t>
            </a:r>
            <a:r>
              <a:rPr lang="ru-RU" sz="1800" b="1" dirty="0">
                <a:highlight>
                  <a:srgbClr val="00FF00"/>
                </a:highlight>
              </a:rPr>
              <a:t> алгоритму генератора </a:t>
            </a:r>
            <a:r>
              <a:rPr lang="ru-RU" sz="1800" b="1" dirty="0" err="1">
                <a:highlight>
                  <a:srgbClr val="00FF00"/>
                </a:highlight>
              </a:rPr>
              <a:t>випадкового</a:t>
            </a:r>
            <a:r>
              <a:rPr lang="ru-RU" sz="1800" b="1" dirty="0">
                <a:highlight>
                  <a:srgbClr val="00FF00"/>
                </a:highlight>
              </a:rPr>
              <a:t> числа, </a:t>
            </a:r>
            <a:r>
              <a:rPr lang="ru-RU" sz="1800" b="1" dirty="0" err="1">
                <a:highlight>
                  <a:srgbClr val="00FF00"/>
                </a:highlight>
              </a:rPr>
              <a:t>тобто</a:t>
            </a:r>
            <a:r>
              <a:rPr lang="ru-RU" sz="1800" b="1" dirty="0">
                <a:highlight>
                  <a:srgbClr val="00FF00"/>
                </a:highlight>
              </a:rPr>
              <a:t> </a:t>
            </a:r>
            <a:r>
              <a:rPr lang="ru-RU" sz="1800" b="1" dirty="0" err="1">
                <a:highlight>
                  <a:srgbClr val="00FF00"/>
                </a:highlight>
              </a:rPr>
              <a:t>якесь</a:t>
            </a:r>
            <a:r>
              <a:rPr lang="ru-RU" sz="1800" b="1" dirty="0">
                <a:highlight>
                  <a:srgbClr val="00FF00"/>
                </a:highlight>
              </a:rPr>
              <a:t> </a:t>
            </a:r>
            <a:r>
              <a:rPr lang="ru-RU" sz="1800" b="1" dirty="0" err="1">
                <a:highlight>
                  <a:srgbClr val="00FF00"/>
                </a:highlight>
              </a:rPr>
              <a:t>постійне</a:t>
            </a:r>
            <a:r>
              <a:rPr lang="ru-RU" sz="1800" b="1" dirty="0">
                <a:highlight>
                  <a:srgbClr val="00FF00"/>
                </a:highlight>
              </a:rPr>
              <a:t> число</a:t>
            </a:r>
            <a:r>
              <a:rPr lang="ru-RU" sz="1800" dirty="0"/>
              <a:t>. </a:t>
            </a:r>
            <a:r>
              <a:rPr lang="ru-RU" sz="1800" dirty="0" err="1"/>
              <a:t>Іншими</a:t>
            </a:r>
            <a:r>
              <a:rPr lang="ru-RU" sz="1800" dirty="0"/>
              <a:t> словами, </a:t>
            </a:r>
            <a:r>
              <a:rPr lang="ru-RU" sz="1800" dirty="0" err="1"/>
              <a:t>спираючись</a:t>
            </a:r>
            <a:r>
              <a:rPr lang="ru-RU" sz="1800" dirty="0"/>
              <a:t> на </a:t>
            </a:r>
            <a:r>
              <a:rPr lang="ru-RU" sz="1800" dirty="0" err="1"/>
              <a:t>цю</a:t>
            </a:r>
            <a:r>
              <a:rPr lang="ru-RU" sz="1800" dirty="0"/>
              <a:t> точку, при </a:t>
            </a:r>
            <a:r>
              <a:rPr lang="ru-RU" sz="1800" dirty="0" err="1"/>
              <a:t>різних</a:t>
            </a:r>
            <a:r>
              <a:rPr lang="ru-RU" sz="1800" dirty="0"/>
              <a:t> </a:t>
            </a:r>
            <a:r>
              <a:rPr lang="ru-RU" sz="1800" dirty="0" err="1"/>
              <a:t>викликах</a:t>
            </a:r>
            <a:r>
              <a:rPr lang="ru-RU" sz="1800" dirty="0"/>
              <a:t> </a:t>
            </a:r>
            <a:r>
              <a:rPr lang="ru-RU" sz="1800" dirty="0" err="1"/>
              <a:t>програми</a:t>
            </a:r>
            <a:r>
              <a:rPr lang="ru-RU" sz="1800" dirty="0"/>
              <a:t> </a:t>
            </a:r>
            <a:r>
              <a:rPr lang="ru-RU" sz="1800" dirty="0" err="1"/>
              <a:t>ця</a:t>
            </a:r>
            <a:r>
              <a:rPr lang="ru-RU" sz="1800" dirty="0"/>
              <a:t> </a:t>
            </a:r>
            <a:r>
              <a:rPr lang="ru-RU" sz="1800" dirty="0" err="1"/>
              <a:t>функція</a:t>
            </a:r>
            <a:r>
              <a:rPr lang="ru-RU" sz="1800" dirty="0"/>
              <a:t> </a:t>
            </a:r>
            <a:r>
              <a:rPr lang="ru-RU" sz="1800" dirty="0" err="1"/>
              <a:t>генерує</a:t>
            </a:r>
            <a:r>
              <a:rPr lang="ru-RU" sz="1800" dirty="0"/>
              <a:t> </a:t>
            </a:r>
            <a:r>
              <a:rPr lang="ru-RU" sz="1800" dirty="0" err="1"/>
              <a:t>одне</a:t>
            </a:r>
            <a:r>
              <a:rPr lang="ru-RU" sz="1800" dirty="0"/>
              <a:t> й те </a:t>
            </a:r>
            <a:r>
              <a:rPr lang="ru-RU" sz="1800" dirty="0" err="1"/>
              <a:t>саме</a:t>
            </a:r>
            <a:r>
              <a:rPr lang="ru-RU" sz="1800" dirty="0"/>
              <a:t> число, у </a:t>
            </a:r>
            <a:r>
              <a:rPr lang="ru-RU" sz="1800" dirty="0" err="1"/>
              <a:t>чому</a:t>
            </a:r>
            <a:r>
              <a:rPr lang="ru-RU" sz="1800" dirty="0"/>
              <a:t> ми </a:t>
            </a:r>
            <a:r>
              <a:rPr lang="ru-RU" sz="1800" dirty="0" err="1"/>
              <a:t>вже</a:t>
            </a:r>
            <a:r>
              <a:rPr lang="ru-RU" sz="1800" dirty="0"/>
              <a:t> </a:t>
            </a:r>
            <a:r>
              <a:rPr lang="ru-RU" sz="1800" dirty="0" err="1"/>
              <a:t>встигли</a:t>
            </a:r>
            <a:r>
              <a:rPr lang="ru-RU" sz="1800" dirty="0"/>
              <a:t> </a:t>
            </a:r>
            <a:r>
              <a:rPr lang="ru-RU" sz="1800" dirty="0" err="1"/>
              <a:t>переконатися</a:t>
            </a:r>
            <a:r>
              <a:rPr lang="ru-RU" sz="1800" dirty="0"/>
              <a:t>. З </a:t>
            </a:r>
            <a:r>
              <a:rPr lang="ru-RU" sz="1800" dirty="0" err="1"/>
              <a:t>цього</a:t>
            </a:r>
            <a:r>
              <a:rPr lang="ru-RU" sz="1800" dirty="0"/>
              <a:t> </a:t>
            </a:r>
            <a:r>
              <a:rPr lang="ru-RU" sz="1800" dirty="0" err="1"/>
              <a:t>можна</a:t>
            </a:r>
            <a:r>
              <a:rPr lang="ru-RU" sz="1800" dirty="0"/>
              <a:t> </a:t>
            </a:r>
            <a:r>
              <a:rPr lang="ru-RU" sz="1800" dirty="0" err="1"/>
              <a:t>зробити</a:t>
            </a:r>
            <a:r>
              <a:rPr lang="ru-RU" sz="1800" dirty="0"/>
              <a:t> </a:t>
            </a:r>
            <a:r>
              <a:rPr lang="ru-RU" sz="1800" dirty="0" err="1"/>
              <a:t>висновок</a:t>
            </a:r>
            <a:r>
              <a:rPr lang="ru-RU" sz="1800" dirty="0"/>
              <a:t> — для того, </a:t>
            </a:r>
            <a:r>
              <a:rPr lang="ru-RU" sz="1800" dirty="0" err="1"/>
              <a:t>щоб</a:t>
            </a:r>
            <a:r>
              <a:rPr lang="ru-RU" sz="1800" dirty="0"/>
              <a:t> </a:t>
            </a:r>
            <a:r>
              <a:rPr lang="ru-RU" sz="1800" dirty="0" err="1">
                <a:solidFill>
                  <a:schemeClr val="accent5">
                    <a:lumMod val="75000"/>
                  </a:schemeClr>
                </a:solidFill>
                <a:latin typeface="Consolas" panose="020B0609020204030204" pitchFamily="49" charset="0"/>
              </a:rPr>
              <a:t>rand</a:t>
            </a:r>
            <a:r>
              <a:rPr lang="ru-RU" sz="1800" dirty="0">
                <a:solidFill>
                  <a:schemeClr val="accent5">
                    <a:lumMod val="75000"/>
                  </a:schemeClr>
                </a:solidFill>
                <a:latin typeface="Consolas" panose="020B0609020204030204" pitchFamily="49" charset="0"/>
              </a:rPr>
              <a:t>() </a:t>
            </a:r>
            <a:r>
              <a:rPr lang="ru-RU" sz="1800" dirty="0"/>
              <a:t>при </a:t>
            </a:r>
            <a:r>
              <a:rPr lang="ru-RU" sz="1800" dirty="0" err="1"/>
              <a:t>різних</a:t>
            </a:r>
            <a:r>
              <a:rPr lang="ru-RU" sz="1800" dirty="0"/>
              <a:t> </a:t>
            </a:r>
            <a:r>
              <a:rPr lang="ru-RU" sz="1800" dirty="0" err="1"/>
              <a:t>викликах</a:t>
            </a:r>
            <a:r>
              <a:rPr lang="ru-RU" sz="1800" dirty="0"/>
              <a:t> </a:t>
            </a:r>
            <a:r>
              <a:rPr lang="ru-RU" sz="1800" dirty="0" err="1"/>
              <a:t>програми</a:t>
            </a:r>
            <a:r>
              <a:rPr lang="ru-RU" sz="1800" dirty="0"/>
              <a:t> </a:t>
            </a:r>
            <a:r>
              <a:rPr lang="ru-RU" sz="1800" dirty="0" err="1"/>
              <a:t>видавав</a:t>
            </a:r>
            <a:r>
              <a:rPr lang="ru-RU" sz="1800" dirty="0"/>
              <a:t> </a:t>
            </a:r>
            <a:r>
              <a:rPr lang="ru-RU" sz="1800" dirty="0" err="1"/>
              <a:t>різні</a:t>
            </a:r>
            <a:r>
              <a:rPr lang="ru-RU" sz="1800" dirty="0"/>
              <a:t> числа, </a:t>
            </a:r>
            <a:r>
              <a:rPr lang="ru-RU" sz="1800" b="1" dirty="0" err="1">
                <a:highlight>
                  <a:srgbClr val="00FF00"/>
                </a:highlight>
              </a:rPr>
              <a:t>необхідно</a:t>
            </a:r>
            <a:r>
              <a:rPr lang="ru-RU" sz="1800" b="1" dirty="0">
                <a:highlight>
                  <a:srgbClr val="00FF00"/>
                </a:highlight>
              </a:rPr>
              <a:t> </a:t>
            </a:r>
            <a:r>
              <a:rPr lang="ru-RU" sz="1800" b="1" dirty="0" err="1">
                <a:highlight>
                  <a:srgbClr val="00FF00"/>
                </a:highlight>
              </a:rPr>
              <a:t>змінити</a:t>
            </a:r>
            <a:r>
              <a:rPr lang="ru-RU" sz="1800" b="1" dirty="0">
                <a:highlight>
                  <a:srgbClr val="00FF00"/>
                </a:highlight>
              </a:rPr>
              <a:t> </a:t>
            </a:r>
            <a:r>
              <a:rPr lang="ru-RU" sz="1800" b="1" dirty="0" err="1">
                <a:highlight>
                  <a:srgbClr val="00FF00"/>
                </a:highlight>
              </a:rPr>
              <a:t>початкову</a:t>
            </a:r>
            <a:r>
              <a:rPr lang="ru-RU" sz="1800" b="1" dirty="0">
                <a:highlight>
                  <a:srgbClr val="00FF00"/>
                </a:highlight>
              </a:rPr>
              <a:t> точку </a:t>
            </a:r>
            <a:r>
              <a:rPr lang="ru-RU" sz="1800" b="1" dirty="0" err="1">
                <a:highlight>
                  <a:srgbClr val="00FF00"/>
                </a:highlight>
              </a:rPr>
              <a:t>генерації</a:t>
            </a:r>
            <a:r>
              <a:rPr lang="ru-RU" sz="1800" dirty="0"/>
              <a:t>.</a:t>
            </a:r>
            <a:endParaRPr lang="uk-UA" sz="1800" dirty="0"/>
          </a:p>
        </p:txBody>
      </p:sp>
    </p:spTree>
    <p:extLst>
      <p:ext uri="{BB962C8B-B14F-4D97-AF65-F5344CB8AC3E}">
        <p14:creationId xmlns:p14="http://schemas.microsoft.com/office/powerpoint/2010/main" val="2055527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Використання функції </a:t>
            </a:r>
            <a:r>
              <a:rPr lang="en-US" b="1" dirty="0" err="1"/>
              <a:t>srand</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Місцезнаходження функції — бібліотека </a:t>
            </a:r>
            <a:r>
              <a:rPr lang="en-US" sz="1800" dirty="0" err="1">
                <a:solidFill>
                  <a:schemeClr val="accent5">
                    <a:lumMod val="75000"/>
                  </a:schemeClr>
                </a:solidFill>
                <a:latin typeface="Consolas" panose="020B0609020204030204" pitchFamily="49" charset="0"/>
              </a:rPr>
              <a:t>stdlib.h</a:t>
            </a:r>
            <a:r>
              <a:rPr lang="en-US" sz="1800" dirty="0"/>
              <a:t>. </a:t>
            </a:r>
            <a:r>
              <a:rPr lang="uk-UA" sz="1800" dirty="0"/>
              <a:t>Функція </a:t>
            </a:r>
            <a:r>
              <a:rPr lang="en-US" sz="1800" dirty="0" err="1">
                <a:solidFill>
                  <a:schemeClr val="accent5">
                    <a:lumMod val="75000"/>
                  </a:schemeClr>
                </a:solidFill>
                <a:latin typeface="Consolas" panose="020B0609020204030204" pitchFamily="49" charset="0"/>
              </a:rPr>
              <a:t>srand</a:t>
            </a:r>
            <a:r>
              <a:rPr lang="en-US" sz="1800" dirty="0"/>
              <a:t> </a:t>
            </a:r>
            <a:r>
              <a:rPr lang="uk-UA" sz="1800" b="1" dirty="0">
                <a:highlight>
                  <a:srgbClr val="00FF00"/>
                </a:highlight>
              </a:rPr>
              <a:t>встановлює початкову точку для генерації випадкових чисел</a:t>
            </a:r>
            <a:r>
              <a:rPr lang="uk-UA" sz="1800" dirty="0"/>
              <a:t> і має наступний синтаксис:</a:t>
            </a:r>
            <a:r>
              <a:rPr lang="en-US" sz="1800" dirty="0"/>
              <a:t> </a:t>
            </a:r>
            <a:r>
              <a:rPr lang="en-US" sz="1800" dirty="0">
                <a:solidFill>
                  <a:schemeClr val="accent5">
                    <a:lumMod val="75000"/>
                  </a:schemeClr>
                </a:solidFill>
                <a:latin typeface="Consolas" panose="020B0609020204030204" pitchFamily="49" charset="0"/>
              </a:rPr>
              <a:t>void </a:t>
            </a:r>
            <a:r>
              <a:rPr lang="en-US" sz="1800" dirty="0" err="1">
                <a:solidFill>
                  <a:schemeClr val="accent5">
                    <a:lumMod val="75000"/>
                  </a:schemeClr>
                </a:solidFill>
                <a:latin typeface="Consolas" panose="020B0609020204030204" pitchFamily="49" charset="0"/>
              </a:rPr>
              <a:t>srand</a:t>
            </a:r>
            <a:r>
              <a:rPr lang="en-US" sz="1800" dirty="0">
                <a:solidFill>
                  <a:schemeClr val="accent5">
                    <a:lumMod val="75000"/>
                  </a:schemeClr>
                </a:solidFill>
                <a:latin typeface="Consolas" panose="020B0609020204030204" pitchFamily="49" charset="0"/>
              </a:rPr>
              <a:t>(unsigned int start)</a:t>
            </a:r>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Параметр </a:t>
            </a:r>
            <a:r>
              <a:rPr lang="ru-RU" sz="1800" dirty="0" err="1">
                <a:solidFill>
                  <a:schemeClr val="accent5">
                    <a:lumMod val="75000"/>
                  </a:schemeClr>
                </a:solidFill>
                <a:latin typeface="Consolas" panose="020B0609020204030204" pitchFamily="49" charset="0"/>
              </a:rPr>
              <a:t>start</a:t>
            </a:r>
            <a:r>
              <a:rPr lang="ru-RU" sz="1800" dirty="0"/>
              <a:t>, </a:t>
            </a:r>
            <a:r>
              <a:rPr lang="ru-RU" sz="1800" dirty="0" err="1"/>
              <a:t>який</a:t>
            </a:r>
            <a:r>
              <a:rPr lang="ru-RU" sz="1800" dirty="0"/>
              <a:t> </a:t>
            </a:r>
            <a:r>
              <a:rPr lang="ru-RU" sz="1800" dirty="0" err="1"/>
              <a:t>приймає</a:t>
            </a:r>
            <a:r>
              <a:rPr lang="ru-RU" sz="1800" dirty="0"/>
              <a:t> </a:t>
            </a:r>
            <a:r>
              <a:rPr lang="ru-RU" sz="1800" dirty="0" err="1"/>
              <a:t>функція</a:t>
            </a:r>
            <a:r>
              <a:rPr lang="ru-RU" sz="1800" dirty="0"/>
              <a:t>, і є новою точкою для </a:t>
            </a:r>
            <a:r>
              <a:rPr lang="ru-RU" sz="1800" dirty="0" err="1"/>
              <a:t>генерації</a:t>
            </a:r>
            <a:r>
              <a:rPr lang="ru-RU" sz="1800" dirty="0"/>
              <a:t> </a:t>
            </a:r>
            <a:r>
              <a:rPr lang="ru-RU" sz="1800" dirty="0" err="1"/>
              <a:t>випадкового</a:t>
            </a:r>
            <a:r>
              <a:rPr lang="ru-RU" sz="1800" dirty="0"/>
              <a:t> числа. Давайте </a:t>
            </a:r>
            <a:r>
              <a:rPr lang="ru-RU" sz="1800" dirty="0" err="1"/>
              <a:t>подумаємо</a:t>
            </a:r>
            <a:r>
              <a:rPr lang="ru-RU" sz="1800" dirty="0"/>
              <a:t>, яке ж число </a:t>
            </a:r>
            <a:r>
              <a:rPr lang="ru-RU" sz="1800" dirty="0" err="1"/>
              <a:t>вписати</a:t>
            </a:r>
            <a:r>
              <a:rPr lang="ru-RU" sz="1800" dirty="0"/>
              <a:t> на </a:t>
            </a:r>
            <a:r>
              <a:rPr lang="ru-RU" sz="1800" dirty="0" err="1"/>
              <a:t>місце</a:t>
            </a:r>
            <a:r>
              <a:rPr lang="ru-RU" sz="1800" dirty="0"/>
              <a:t> </a:t>
            </a:r>
            <a:r>
              <a:rPr lang="ru-RU" sz="1800" dirty="0" err="1"/>
              <a:t>цього</a:t>
            </a:r>
            <a:r>
              <a:rPr lang="ru-RU" sz="1800" dirty="0"/>
              <a:t> параметра. </a:t>
            </a:r>
            <a:r>
              <a:rPr lang="ru-RU" sz="1800" dirty="0" err="1"/>
              <a:t>Цілочисельний</a:t>
            </a:r>
            <a:r>
              <a:rPr lang="ru-RU" sz="1800" dirty="0"/>
              <a:t> </a:t>
            </a:r>
            <a:r>
              <a:rPr lang="ru-RU" sz="1800" dirty="0" err="1"/>
              <a:t>літерал</a:t>
            </a:r>
            <a:r>
              <a:rPr lang="ru-RU" sz="1800" dirty="0"/>
              <a:t> </a:t>
            </a:r>
            <a:r>
              <a:rPr lang="ru-RU" sz="1800" dirty="0" err="1"/>
              <a:t>або</a:t>
            </a:r>
            <a:r>
              <a:rPr lang="ru-RU" sz="1800" dirty="0"/>
              <a:t> </a:t>
            </a:r>
            <a:r>
              <a:rPr lang="ru-RU" sz="1800" dirty="0" err="1"/>
              <a:t>змінна</a:t>
            </a:r>
            <a:r>
              <a:rPr lang="ru-RU" sz="1800" dirty="0"/>
              <a:t>, </a:t>
            </a:r>
            <a:r>
              <a:rPr lang="ru-RU" sz="1800" dirty="0" err="1"/>
              <a:t>значення</a:t>
            </a:r>
            <a:r>
              <a:rPr lang="ru-RU" sz="1800" dirty="0"/>
              <a:t> </a:t>
            </a:r>
            <a:r>
              <a:rPr lang="ru-RU" sz="1800" dirty="0" err="1"/>
              <a:t>якої</a:t>
            </a:r>
            <a:r>
              <a:rPr lang="ru-RU" sz="1800" dirty="0"/>
              <a:t> </a:t>
            </a:r>
            <a:r>
              <a:rPr lang="ru-RU" sz="1800" dirty="0" err="1"/>
              <a:t>визначене</a:t>
            </a:r>
            <a:r>
              <a:rPr lang="ru-RU" sz="1800" dirty="0"/>
              <a:t> в момент </a:t>
            </a:r>
            <a:r>
              <a:rPr lang="ru-RU" sz="1800" dirty="0" err="1"/>
              <a:t>написання</a:t>
            </a:r>
            <a:r>
              <a:rPr lang="ru-RU" sz="1800" dirty="0"/>
              <a:t> </a:t>
            </a:r>
            <a:r>
              <a:rPr lang="ru-RU" sz="1800" dirty="0" err="1"/>
              <a:t>програми</a:t>
            </a:r>
            <a:r>
              <a:rPr lang="ru-RU" sz="1800" dirty="0"/>
              <a:t>, не </a:t>
            </a:r>
            <a:r>
              <a:rPr lang="ru-RU" sz="1800" dirty="0" err="1"/>
              <a:t>підходять</a:t>
            </a:r>
            <a:r>
              <a:rPr lang="ru-RU" sz="1800" dirty="0"/>
              <a:t>. Передавши </a:t>
            </a:r>
            <a:r>
              <a:rPr lang="ru-RU" sz="1800" dirty="0" err="1"/>
              <a:t>їх</a:t>
            </a:r>
            <a:r>
              <a:rPr lang="ru-RU" sz="1800" dirty="0"/>
              <a:t> на </a:t>
            </a:r>
            <a:r>
              <a:rPr lang="ru-RU" sz="1800" dirty="0" err="1"/>
              <a:t>місце</a:t>
            </a:r>
            <a:r>
              <a:rPr lang="ru-RU" sz="1800" dirty="0"/>
              <a:t> </a:t>
            </a:r>
            <a:r>
              <a:rPr lang="ru-RU" sz="1800" dirty="0" err="1"/>
              <a:t>відправної</a:t>
            </a:r>
            <a:r>
              <a:rPr lang="ru-RU" sz="1800" dirty="0"/>
              <a:t> точки, ми </a:t>
            </a:r>
            <a:r>
              <a:rPr lang="ru-RU" sz="1800" dirty="0" err="1"/>
              <a:t>неодмінно</a:t>
            </a:r>
            <a:r>
              <a:rPr lang="ru-RU" sz="1800" dirty="0"/>
              <a:t> </a:t>
            </a:r>
            <a:r>
              <a:rPr lang="ru-RU" sz="1800" dirty="0" err="1"/>
              <a:t>змінимо</a:t>
            </a:r>
            <a:r>
              <a:rPr lang="ru-RU" sz="1800" dirty="0"/>
              <a:t> </a:t>
            </a:r>
            <a:r>
              <a:rPr lang="ru-RU" sz="1800" dirty="0" err="1"/>
              <a:t>її</a:t>
            </a:r>
            <a:r>
              <a:rPr lang="ru-RU" sz="1800" dirty="0"/>
              <a:t>, але не </a:t>
            </a:r>
            <a:r>
              <a:rPr lang="ru-RU" sz="1800" dirty="0" err="1"/>
              <a:t>зробимо</a:t>
            </a:r>
            <a:r>
              <a:rPr lang="ru-RU" sz="1800" dirty="0"/>
              <a:t> </a:t>
            </a:r>
            <a:r>
              <a:rPr lang="ru-RU" sz="1800" dirty="0" err="1"/>
              <a:t>динамічною</a:t>
            </a:r>
            <a:r>
              <a:rPr lang="ru-RU" sz="1800" dirty="0"/>
              <a:t>. І числа </a:t>
            </a:r>
            <a:r>
              <a:rPr lang="ru-RU" sz="1800" dirty="0" err="1"/>
              <a:t>будуть</a:t>
            </a:r>
            <a:r>
              <a:rPr lang="ru-RU" sz="1800" dirty="0"/>
              <a:t> </a:t>
            </a:r>
            <a:r>
              <a:rPr lang="ru-RU" sz="1800" dirty="0" err="1"/>
              <a:t>генеруватися</a:t>
            </a:r>
            <a:r>
              <a:rPr lang="ru-RU" sz="1800" dirty="0"/>
              <a:t> </a:t>
            </a:r>
            <a:r>
              <a:rPr lang="ru-RU" sz="1800" dirty="0" err="1"/>
              <a:t>інші</a:t>
            </a:r>
            <a:r>
              <a:rPr lang="ru-RU" sz="1800" dirty="0"/>
              <a:t>, але все </a:t>
            </a:r>
            <a:r>
              <a:rPr lang="ru-RU" sz="1800" dirty="0" err="1"/>
              <a:t>ще</a:t>
            </a:r>
            <a:r>
              <a:rPr lang="ru-RU" sz="1800" dirty="0"/>
              <a:t> </a:t>
            </a:r>
            <a:r>
              <a:rPr lang="ru-RU" sz="1800" dirty="0" err="1"/>
              <a:t>однакові</a:t>
            </a:r>
            <a:r>
              <a:rPr lang="ru-RU" sz="1800" dirty="0"/>
              <a:t> при кожному запуску.</a:t>
            </a:r>
            <a:endParaRPr lang="uk-UA" sz="1800" dirty="0"/>
          </a:p>
        </p:txBody>
      </p:sp>
    </p:spTree>
    <p:extLst>
      <p:ext uri="{BB962C8B-B14F-4D97-AF65-F5344CB8AC3E}">
        <p14:creationId xmlns:p14="http://schemas.microsoft.com/office/powerpoint/2010/main" val="724412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a:t>Приклад з </a:t>
            </a:r>
            <a:r>
              <a:rPr lang="ru-RU" b="1" dirty="0" err="1"/>
              <a:t>літералом</a:t>
            </a:r>
            <a:r>
              <a:rPr lang="ru-RU" b="1" dirty="0"/>
              <a:t> як </a:t>
            </a:r>
            <a:r>
              <a:rPr lang="ru-RU" b="1" dirty="0" err="1"/>
              <a:t>відправна</a:t>
            </a:r>
            <a:r>
              <a:rPr lang="ru-RU" b="1" dirty="0"/>
              <a:t> точка</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8F695B4F-EA54-433C-96BE-7C058B1A8D10}"/>
              </a:ext>
            </a:extLst>
          </p:cNvPr>
          <p:cNvPicPr>
            <a:picLocks noChangeAspect="1"/>
          </p:cNvPicPr>
          <p:nvPr/>
        </p:nvPicPr>
        <p:blipFill>
          <a:blip r:embed="rId2"/>
          <a:stretch>
            <a:fillRect/>
          </a:stretch>
        </p:blipFill>
        <p:spPr>
          <a:xfrm>
            <a:off x="2487643" y="1165234"/>
            <a:ext cx="7216714" cy="5279440"/>
          </a:xfrm>
          <a:prstGeom prst="rect">
            <a:avLst/>
          </a:prstGeom>
        </p:spPr>
      </p:pic>
    </p:spTree>
    <p:extLst>
      <p:ext uri="{BB962C8B-B14F-4D97-AF65-F5344CB8AC3E}">
        <p14:creationId xmlns:p14="http://schemas.microsoft.com/office/powerpoint/2010/main" val="3188782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a:t>Приклад </a:t>
            </a:r>
            <a:r>
              <a:rPr lang="ru-RU" sz="3600" b="1" dirty="0" err="1"/>
              <a:t>зі</a:t>
            </a:r>
            <a:r>
              <a:rPr lang="ru-RU" sz="3600" b="1" dirty="0"/>
              <a:t> </a:t>
            </a:r>
            <a:r>
              <a:rPr lang="ru-RU" sz="3600" b="1" dirty="0" err="1"/>
              <a:t>змінною</a:t>
            </a:r>
            <a:r>
              <a:rPr lang="ru-RU" sz="3600" b="1" dirty="0"/>
              <a:t> як </a:t>
            </a:r>
            <a:r>
              <a:rPr lang="ru-RU" sz="3600" b="1" dirty="0" err="1"/>
              <a:t>відправною</a:t>
            </a:r>
            <a:r>
              <a:rPr lang="ru-RU" sz="3600" b="1" dirty="0"/>
              <a:t> точкою</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A01A0BC1-107E-4DB7-9249-AB78A6D9C9C0}"/>
              </a:ext>
            </a:extLst>
          </p:cNvPr>
          <p:cNvPicPr>
            <a:picLocks noChangeAspect="1"/>
          </p:cNvPicPr>
          <p:nvPr/>
        </p:nvPicPr>
        <p:blipFill>
          <a:blip r:embed="rId2"/>
          <a:stretch>
            <a:fillRect/>
          </a:stretch>
        </p:blipFill>
        <p:spPr>
          <a:xfrm>
            <a:off x="2510007" y="857691"/>
            <a:ext cx="7171983" cy="5899535"/>
          </a:xfrm>
          <a:prstGeom prst="rect">
            <a:avLst/>
          </a:prstGeom>
        </p:spPr>
      </p:pic>
    </p:spTree>
    <p:extLst>
      <p:ext uri="{BB962C8B-B14F-4D97-AF65-F5344CB8AC3E}">
        <p14:creationId xmlns:p14="http://schemas.microsoft.com/office/powerpoint/2010/main" val="1666537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Використання функції </a:t>
            </a:r>
            <a:r>
              <a:rPr lang="en-US" b="1" dirty="0"/>
              <a:t>time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Нам з вами </a:t>
            </a:r>
            <a:r>
              <a:rPr lang="ru-RU" sz="1800" dirty="0" err="1"/>
              <a:t>необхідна</a:t>
            </a:r>
            <a:r>
              <a:rPr lang="ru-RU" sz="1800" dirty="0"/>
              <a:t> </a:t>
            </a:r>
            <a:r>
              <a:rPr lang="ru-RU" sz="1800" dirty="0" err="1"/>
              <a:t>якась</a:t>
            </a:r>
            <a:r>
              <a:rPr lang="ru-RU" sz="1800" dirty="0"/>
              <a:t> величина, яка </a:t>
            </a:r>
            <a:r>
              <a:rPr lang="ru-RU" sz="1800" dirty="0" err="1"/>
              <a:t>змінюється</a:t>
            </a:r>
            <a:r>
              <a:rPr lang="ru-RU" sz="1800" dirty="0"/>
              <a:t> </a:t>
            </a:r>
            <a:r>
              <a:rPr lang="ru-RU" sz="1800" dirty="0" err="1"/>
              <a:t>постійно</a:t>
            </a:r>
            <a:r>
              <a:rPr lang="ru-RU" sz="1800" dirty="0"/>
              <a:t>, </a:t>
            </a:r>
            <a:r>
              <a:rPr lang="ru-RU" sz="1800" dirty="0" err="1"/>
              <a:t>незалежно</a:t>
            </a:r>
            <a:r>
              <a:rPr lang="ru-RU" sz="1800" dirty="0"/>
              <a:t> </a:t>
            </a:r>
            <a:r>
              <a:rPr lang="ru-RU" sz="1800" dirty="0" err="1"/>
              <a:t>від</a:t>
            </a:r>
            <a:r>
              <a:rPr lang="ru-RU" sz="1800" dirty="0"/>
              <a:t> будь-</a:t>
            </a:r>
            <a:r>
              <a:rPr lang="ru-RU" sz="1800" dirty="0" err="1"/>
              <a:t>яких</a:t>
            </a:r>
            <a:r>
              <a:rPr lang="ru-RU" sz="1800" dirty="0"/>
              <a:t> </a:t>
            </a:r>
            <a:r>
              <a:rPr lang="ru-RU" sz="1800" dirty="0" err="1"/>
              <a:t>зовнішніх</a:t>
            </a:r>
            <a:r>
              <a:rPr lang="ru-RU" sz="1800" dirty="0"/>
              <a:t> </a:t>
            </a:r>
            <a:r>
              <a:rPr lang="ru-RU" sz="1800" dirty="0" err="1"/>
              <a:t>факторів</a:t>
            </a:r>
            <a:r>
              <a:rPr lang="ru-RU" sz="1800" dirty="0"/>
              <a:t>. </a:t>
            </a:r>
            <a:r>
              <a:rPr lang="ru-RU" sz="1800" dirty="0" err="1"/>
              <a:t>Погодьтеся</a:t>
            </a:r>
            <a:r>
              <a:rPr lang="ru-RU" sz="1800" dirty="0"/>
              <a:t>, такою величиною є час. І </a:t>
            </a:r>
            <a:r>
              <a:rPr lang="ru-RU" sz="1800" b="1" dirty="0" err="1">
                <a:highlight>
                  <a:srgbClr val="00FF00"/>
                </a:highlight>
              </a:rPr>
              <a:t>саме</a:t>
            </a:r>
            <a:r>
              <a:rPr lang="ru-RU" sz="1800" b="1" dirty="0">
                <a:highlight>
                  <a:srgbClr val="00FF00"/>
                </a:highlight>
              </a:rPr>
              <a:t> час ми </a:t>
            </a:r>
            <a:r>
              <a:rPr lang="ru-RU" sz="1800" b="1" dirty="0" err="1">
                <a:highlight>
                  <a:srgbClr val="00FF00"/>
                </a:highlight>
              </a:rPr>
              <a:t>використаємо</a:t>
            </a:r>
            <a:r>
              <a:rPr lang="ru-RU" sz="1800" b="1" dirty="0">
                <a:highlight>
                  <a:srgbClr val="00FF00"/>
                </a:highlight>
              </a:rPr>
              <a:t> як </a:t>
            </a:r>
            <a:r>
              <a:rPr lang="ru-RU" sz="1800" b="1" dirty="0" err="1">
                <a:highlight>
                  <a:srgbClr val="00FF00"/>
                </a:highlight>
              </a:rPr>
              <a:t>відправну</a:t>
            </a:r>
            <a:r>
              <a:rPr lang="ru-RU" sz="1800" b="1" dirty="0">
                <a:highlight>
                  <a:srgbClr val="00FF00"/>
                </a:highlight>
              </a:rPr>
              <a:t> точку</a:t>
            </a:r>
            <a:r>
              <a:rPr lang="ru-RU" sz="1800" dirty="0"/>
              <a:t>.</a:t>
            </a:r>
            <a:endParaRPr lang="en-US" sz="1800" dirty="0"/>
          </a:p>
          <a:p>
            <a:pPr marL="540000" indent="360000">
              <a:lnSpc>
                <a:spcPct val="150000"/>
              </a:lnSpc>
              <a:spcBef>
                <a:spcPts val="0"/>
              </a:spcBef>
              <a:buNone/>
            </a:pPr>
            <a:r>
              <a:rPr lang="uk-UA" sz="1800" dirty="0"/>
              <a:t>Місцезнаходження функції — бібліотека </a:t>
            </a:r>
            <a:r>
              <a:rPr lang="en-US" sz="1800" dirty="0" err="1">
                <a:solidFill>
                  <a:schemeClr val="accent5">
                    <a:lumMod val="75000"/>
                  </a:schemeClr>
                </a:solidFill>
                <a:latin typeface="Consolas" panose="020B0609020204030204" pitchFamily="49" charset="0"/>
              </a:rPr>
              <a:t>time.h</a:t>
            </a:r>
            <a:r>
              <a:rPr lang="en-US" sz="1800" dirty="0"/>
              <a:t>. </a:t>
            </a:r>
          </a:p>
          <a:p>
            <a:pPr marL="540000" indent="360000">
              <a:lnSpc>
                <a:spcPct val="150000"/>
              </a:lnSpc>
              <a:spcBef>
                <a:spcPts val="0"/>
              </a:spcBef>
              <a:buNone/>
            </a:pPr>
            <a:r>
              <a:rPr lang="uk-UA" sz="1800" dirty="0"/>
              <a:t>Якщо функцію </a:t>
            </a:r>
            <a:r>
              <a:rPr lang="en-US" sz="1800" dirty="0">
                <a:solidFill>
                  <a:schemeClr val="accent5">
                    <a:lumMod val="75000"/>
                  </a:schemeClr>
                </a:solidFill>
                <a:latin typeface="Consolas" panose="020B0609020204030204" pitchFamily="49" charset="0"/>
              </a:rPr>
              <a:t>time</a:t>
            </a:r>
            <a:r>
              <a:rPr lang="en-US" sz="1800" dirty="0"/>
              <a:t> </a:t>
            </a:r>
            <a:r>
              <a:rPr lang="uk-UA" sz="1800" dirty="0"/>
              <a:t>викликати з параметром </a:t>
            </a:r>
            <a:r>
              <a:rPr lang="en-US" sz="1800" dirty="0">
                <a:solidFill>
                  <a:schemeClr val="accent5">
                    <a:lumMod val="75000"/>
                  </a:schemeClr>
                </a:solidFill>
                <a:latin typeface="Consolas" panose="020B0609020204030204" pitchFamily="49" charset="0"/>
              </a:rPr>
              <a:t>NULL</a:t>
            </a:r>
            <a:r>
              <a:rPr lang="en-US" sz="1800" dirty="0"/>
              <a:t>, </a:t>
            </a:r>
            <a:r>
              <a:rPr lang="uk-UA" sz="1800" dirty="0"/>
              <a:t>то на місце свого виклику в програмі ця функція поверне кількість </a:t>
            </a:r>
            <a:r>
              <a:rPr lang="uk-UA" sz="1800" dirty="0" err="1"/>
              <a:t>мілісекунд</a:t>
            </a:r>
            <a:r>
              <a:rPr lang="uk-UA" sz="1800" dirty="0"/>
              <a:t>, що минули з </a:t>
            </a:r>
            <a:r>
              <a:rPr lang="uk-UA" sz="1800" b="1" dirty="0"/>
              <a:t>1 січня 1970 року</a:t>
            </a:r>
            <a:r>
              <a:rPr lang="uk-UA" sz="1800" dirty="0"/>
              <a:t>. Погодьтеся, що ця величина щоразу буде різною. Це саме те, що ми шукали. </a:t>
            </a:r>
            <a:r>
              <a:rPr lang="en-US" sz="1800" dirty="0" err="1">
                <a:solidFill>
                  <a:schemeClr val="accent5">
                    <a:lumMod val="75000"/>
                  </a:schemeClr>
                </a:solidFill>
                <a:latin typeface="Consolas" panose="020B0609020204030204" pitchFamily="49" charset="0"/>
              </a:rPr>
              <a:t>srand</a:t>
            </a:r>
            <a:r>
              <a:rPr lang="en-US" sz="1800" dirty="0">
                <a:solidFill>
                  <a:schemeClr val="accent5">
                    <a:lumMod val="75000"/>
                  </a:schemeClr>
                </a:solidFill>
                <a:latin typeface="Consolas" panose="020B0609020204030204" pitchFamily="49" charset="0"/>
              </a:rPr>
              <a:t>(time(NULL));</a:t>
            </a:r>
          </a:p>
          <a:p>
            <a:pPr marL="540000" indent="360000">
              <a:lnSpc>
                <a:spcPct val="150000"/>
              </a:lnSpc>
              <a:spcBef>
                <a:spcPts val="0"/>
              </a:spcBef>
              <a:buNone/>
            </a:pPr>
            <a:r>
              <a:rPr lang="uk-UA" sz="1800" b="1" dirty="0">
                <a:highlight>
                  <a:srgbClr val="00FF00"/>
                </a:highlight>
              </a:rPr>
              <a:t>Функція </a:t>
            </a:r>
            <a:r>
              <a:rPr lang="en-US" sz="1800" b="1" dirty="0" err="1">
                <a:highlight>
                  <a:srgbClr val="00FF00"/>
                </a:highlight>
              </a:rPr>
              <a:t>srand</a:t>
            </a:r>
            <a:r>
              <a:rPr lang="en-US" sz="1800" b="1" dirty="0">
                <a:highlight>
                  <a:srgbClr val="00FF00"/>
                </a:highlight>
              </a:rPr>
              <a:t> </a:t>
            </a:r>
            <a:r>
              <a:rPr lang="uk-UA" sz="1800" b="1" dirty="0">
                <a:highlight>
                  <a:srgbClr val="00FF00"/>
                </a:highlight>
              </a:rPr>
              <a:t>встановлює як стартову точку число, що є кількістю </a:t>
            </a:r>
            <a:r>
              <a:rPr lang="uk-UA" sz="1800" b="1" dirty="0" err="1">
                <a:highlight>
                  <a:srgbClr val="00FF00"/>
                </a:highlight>
              </a:rPr>
              <a:t>мілісекунд</a:t>
            </a:r>
            <a:r>
              <a:rPr lang="uk-UA" sz="1800" b="1" dirty="0">
                <a:highlight>
                  <a:srgbClr val="00FF00"/>
                </a:highlight>
              </a:rPr>
              <a:t>, що минулі з 1 січня 1970 року.</a:t>
            </a:r>
            <a:endParaRPr lang="en-US" sz="1800" b="1" dirty="0">
              <a:highlight>
                <a:srgbClr val="00FF00"/>
              </a:highlight>
            </a:endParaRP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388109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A75C6911-7E80-49FD-85C1-6F103E571AF2}"/>
              </a:ext>
            </a:extLst>
          </p:cNvPr>
          <p:cNvPicPr>
            <a:picLocks noChangeAspect="1"/>
          </p:cNvPicPr>
          <p:nvPr/>
        </p:nvPicPr>
        <p:blipFill>
          <a:blip r:embed="rId2"/>
          <a:stretch>
            <a:fillRect/>
          </a:stretch>
        </p:blipFill>
        <p:spPr>
          <a:xfrm>
            <a:off x="2547549" y="527706"/>
            <a:ext cx="7096899" cy="5802588"/>
          </a:xfrm>
          <a:prstGeom prst="rect">
            <a:avLst/>
          </a:prstGeom>
        </p:spPr>
      </p:pic>
    </p:spTree>
    <p:extLst>
      <p:ext uri="{BB962C8B-B14F-4D97-AF65-F5344CB8AC3E}">
        <p14:creationId xmlns:p14="http://schemas.microsoft.com/office/powerpoint/2010/main" val="346114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Установка діапазону для генератора</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Числа, які виходять шляхом виклику функції </a:t>
            </a:r>
            <a:r>
              <a:rPr lang="uk-UA" sz="1800" dirty="0" err="1">
                <a:solidFill>
                  <a:schemeClr val="accent5">
                    <a:lumMod val="75000"/>
                  </a:schemeClr>
                </a:solidFill>
                <a:latin typeface="Consolas" panose="020B0609020204030204" pitchFamily="49" charset="0"/>
              </a:rPr>
              <a:t>rand</a:t>
            </a:r>
            <a:r>
              <a:rPr lang="uk-UA" sz="1800" dirty="0"/>
              <a:t>, лежать у діапазоні від </a:t>
            </a:r>
            <a:r>
              <a:rPr lang="uk-UA" sz="1800" dirty="0">
                <a:solidFill>
                  <a:schemeClr val="accent5">
                    <a:lumMod val="75000"/>
                  </a:schemeClr>
                </a:solidFill>
                <a:latin typeface="Consolas" panose="020B0609020204030204" pitchFamily="49" charset="0"/>
              </a:rPr>
              <a:t>0</a:t>
            </a:r>
            <a:r>
              <a:rPr lang="uk-UA" sz="1800" dirty="0"/>
              <a:t> до </a:t>
            </a:r>
            <a:r>
              <a:rPr lang="uk-UA" sz="1800" dirty="0">
                <a:solidFill>
                  <a:schemeClr val="accent5">
                    <a:lumMod val="75000"/>
                  </a:schemeClr>
                </a:solidFill>
                <a:latin typeface="Consolas" panose="020B0609020204030204" pitchFamily="49" charset="0"/>
              </a:rPr>
              <a:t>32767</a:t>
            </a:r>
            <a:r>
              <a:rPr lang="uk-UA" sz="1800" dirty="0"/>
              <a:t>. Але ж нам не завжди потрібен такий масштабний розкид даних. Що робити, якщо необхідно генерувати числа від </a:t>
            </a:r>
            <a:r>
              <a:rPr lang="uk-UA" sz="1800" dirty="0">
                <a:solidFill>
                  <a:schemeClr val="accent5">
                    <a:lumMod val="75000"/>
                  </a:schemeClr>
                </a:solidFill>
                <a:latin typeface="Consolas" panose="020B0609020204030204" pitchFamily="49" charset="0"/>
              </a:rPr>
              <a:t>0</a:t>
            </a:r>
            <a:r>
              <a:rPr lang="uk-UA" sz="1800" dirty="0"/>
              <a:t> до </a:t>
            </a:r>
            <a:r>
              <a:rPr lang="uk-UA" sz="1800" dirty="0">
                <a:solidFill>
                  <a:schemeClr val="accent5">
                    <a:lumMod val="75000"/>
                  </a:schemeClr>
                </a:solidFill>
                <a:latin typeface="Consolas" panose="020B0609020204030204" pitchFamily="49" charset="0"/>
              </a:rPr>
              <a:t>10</a:t>
            </a:r>
            <a:r>
              <a:rPr lang="uk-UA" sz="1800" dirty="0"/>
              <a:t> або від </a:t>
            </a:r>
            <a:r>
              <a:rPr lang="uk-UA" sz="1800" dirty="0">
                <a:solidFill>
                  <a:schemeClr val="accent5">
                    <a:lumMod val="75000"/>
                  </a:schemeClr>
                </a:solidFill>
                <a:latin typeface="Consolas" panose="020B0609020204030204" pitchFamily="49" charset="0"/>
              </a:rPr>
              <a:t>0</a:t>
            </a:r>
            <a:r>
              <a:rPr lang="uk-UA" sz="1800" dirty="0"/>
              <a:t> до </a:t>
            </a:r>
            <a:r>
              <a:rPr lang="uk-UA" sz="1800" dirty="0">
                <a:solidFill>
                  <a:schemeClr val="accent5">
                    <a:lumMod val="75000"/>
                  </a:schemeClr>
                </a:solidFill>
                <a:latin typeface="Consolas" panose="020B0609020204030204" pitchFamily="49" charset="0"/>
              </a:rPr>
              <a:t>100</a:t>
            </a:r>
            <a:r>
              <a:rPr lang="uk-UA" sz="1800" dirty="0"/>
              <a:t> і так далі?! На допомогу в таких випадках приходить старе-добре </a:t>
            </a:r>
            <a:r>
              <a:rPr lang="uk-UA" sz="1800" b="1" dirty="0">
                <a:highlight>
                  <a:srgbClr val="00FF00"/>
                </a:highlight>
              </a:rPr>
              <a:t>ділення за модулем</a:t>
            </a:r>
            <a:r>
              <a:rPr lang="uk-UA" sz="1800" dirty="0"/>
              <a:t>.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Візьмемо для прикладу довільне число  — </a:t>
            </a:r>
            <a:r>
              <a:rPr lang="uk-UA" sz="1800" dirty="0">
                <a:solidFill>
                  <a:schemeClr val="accent5">
                    <a:lumMod val="75000"/>
                  </a:schemeClr>
                </a:solidFill>
                <a:latin typeface="Consolas" panose="020B0609020204030204" pitchFamily="49" charset="0"/>
              </a:rPr>
              <a:t>23</a:t>
            </a:r>
            <a:r>
              <a:rPr lang="uk-UA" sz="1800" dirty="0"/>
              <a:t>. Погодьтеся, що хай би яке число ви розділите на </a:t>
            </a:r>
            <a:r>
              <a:rPr lang="uk-UA" sz="1800" dirty="0">
                <a:solidFill>
                  <a:schemeClr val="accent5">
                    <a:lumMod val="75000"/>
                  </a:schemeClr>
                </a:solidFill>
                <a:latin typeface="Consolas" panose="020B0609020204030204" pitchFamily="49" charset="0"/>
              </a:rPr>
              <a:t>23</a:t>
            </a:r>
            <a:r>
              <a:rPr lang="uk-UA" sz="1800" dirty="0"/>
              <a:t> за модулем, ви отримаєте або </a:t>
            </a:r>
            <a:r>
              <a:rPr lang="uk-UA" sz="1800" dirty="0">
                <a:solidFill>
                  <a:schemeClr val="accent5">
                    <a:lumMod val="75000"/>
                  </a:schemeClr>
                </a:solidFill>
                <a:latin typeface="Consolas" panose="020B0609020204030204" pitchFamily="49" charset="0"/>
              </a:rPr>
              <a:t>0</a:t>
            </a:r>
            <a:r>
              <a:rPr lang="uk-UA" sz="1800" dirty="0"/>
              <a:t> (якщо остачі немає), або остачу в діапазоні від </a:t>
            </a:r>
            <a:r>
              <a:rPr lang="uk-UA" sz="1800" dirty="0">
                <a:solidFill>
                  <a:schemeClr val="accent5">
                    <a:lumMod val="75000"/>
                  </a:schemeClr>
                </a:solidFill>
                <a:latin typeface="Consolas" panose="020B0609020204030204" pitchFamily="49" charset="0"/>
              </a:rPr>
              <a:t>1</a:t>
            </a:r>
            <a:r>
              <a:rPr lang="uk-UA" sz="1800" dirty="0"/>
              <a:t> до </a:t>
            </a:r>
            <a:r>
              <a:rPr lang="uk-UA" sz="1800" dirty="0">
                <a:solidFill>
                  <a:schemeClr val="accent5">
                    <a:lumMod val="75000"/>
                  </a:schemeClr>
                </a:solidFill>
                <a:latin typeface="Consolas" panose="020B0609020204030204" pitchFamily="49" charset="0"/>
              </a:rPr>
              <a:t>22</a:t>
            </a:r>
            <a:r>
              <a:rPr lang="uk-UA" sz="1800" dirty="0"/>
              <a:t>. Цією властивістю ми й скористаємося, розділивши згенероване випадкове число за модулем:</a:t>
            </a:r>
            <a:r>
              <a:rPr lang="en-US" sz="1800" dirty="0"/>
              <a:t> </a:t>
            </a:r>
            <a:r>
              <a:rPr lang="en-US" sz="1800" dirty="0">
                <a:solidFill>
                  <a:schemeClr val="accent5">
                    <a:lumMod val="75000"/>
                  </a:schemeClr>
                </a:solidFill>
                <a:latin typeface="Consolas" panose="020B0609020204030204" pitchFamily="49" charset="0"/>
              </a:rPr>
              <a:t>int a=rand()%23;</a:t>
            </a:r>
          </a:p>
          <a:p>
            <a:pPr marL="540000" indent="360000">
              <a:lnSpc>
                <a:spcPct val="150000"/>
              </a:lnSpc>
              <a:spcBef>
                <a:spcPts val="0"/>
              </a:spcBef>
              <a:buNone/>
            </a:pPr>
            <a:r>
              <a:rPr lang="ru-RU" sz="1800" dirty="0"/>
              <a:t>На </a:t>
            </a:r>
            <a:r>
              <a:rPr lang="ru-RU" sz="1800" dirty="0" err="1"/>
              <a:t>підставі</a:t>
            </a:r>
            <a:r>
              <a:rPr lang="ru-RU" sz="1800" dirty="0"/>
              <a:t> </a:t>
            </a:r>
            <a:r>
              <a:rPr lang="ru-RU" sz="1800" dirty="0" err="1"/>
              <a:t>цього</a:t>
            </a:r>
            <a:r>
              <a:rPr lang="ru-RU" sz="1800" dirty="0"/>
              <a:t> правила </a:t>
            </a:r>
            <a:r>
              <a:rPr lang="ru-RU" sz="1800" dirty="0" err="1"/>
              <a:t>можна</a:t>
            </a:r>
            <a:r>
              <a:rPr lang="ru-RU" sz="1800" dirty="0"/>
              <a:t> </a:t>
            </a:r>
            <a:r>
              <a:rPr lang="ru-RU" sz="1800" dirty="0" err="1"/>
              <a:t>вивести</a:t>
            </a:r>
            <a:r>
              <a:rPr lang="ru-RU" sz="1800" dirty="0"/>
              <a:t> формулу: </a:t>
            </a:r>
          </a:p>
          <a:p>
            <a:pPr marL="540000" indent="360000">
              <a:lnSpc>
                <a:spcPct val="150000"/>
              </a:lnSpc>
              <a:spcBef>
                <a:spcPts val="0"/>
              </a:spcBef>
              <a:buNone/>
            </a:pPr>
            <a:r>
              <a:rPr lang="ru-RU" sz="1800" b="1" dirty="0">
                <a:highlight>
                  <a:srgbClr val="00FF00"/>
                </a:highlight>
              </a:rPr>
              <a:t>ЧИСЛО В ДІАПАЗОНІ ВІД НУЛЯ ДО Х</a:t>
            </a:r>
            <a:r>
              <a:rPr lang="ru-RU" sz="1800" dirty="0"/>
              <a:t>:</a:t>
            </a:r>
            <a:r>
              <a:rPr lang="en-US" sz="1800" dirty="0"/>
              <a:t> </a:t>
            </a:r>
            <a:r>
              <a:rPr lang="en-US" sz="1800" dirty="0">
                <a:solidFill>
                  <a:schemeClr val="accent5">
                    <a:lumMod val="75000"/>
                  </a:schemeClr>
                </a:solidFill>
                <a:latin typeface="Consolas" panose="020B0609020204030204" pitchFamily="49" charset="0"/>
              </a:rPr>
              <a:t>rand() % X</a:t>
            </a:r>
          </a:p>
          <a:p>
            <a:pPr marL="540000" indent="360000">
              <a:lnSpc>
                <a:spcPct val="150000"/>
              </a:lnSpc>
              <a:spcBef>
                <a:spcPts val="0"/>
              </a:spcBef>
              <a:buNone/>
            </a:pPr>
            <a:endParaRPr lang="en-US"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526915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Поняття масиву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Примітка</a:t>
            </a:r>
            <a:r>
              <a:rPr lang="uk-UA" sz="1800" dirty="0"/>
              <a:t>. Зверніть увагу, що </a:t>
            </a:r>
            <a:r>
              <a:rPr lang="uk-UA" sz="1800" b="1" dirty="0">
                <a:highlight>
                  <a:srgbClr val="00FF00"/>
                </a:highlight>
              </a:rPr>
              <a:t>кількість елементів масиву має бути визначена на етапі створення програми</a:t>
            </a:r>
            <a:r>
              <a:rPr lang="uk-UA" sz="1800" dirty="0"/>
              <a:t>. Іншими словами, задати розмірність такого масиву залежно від якоїсь умови або за рішенням користувача неможливо. Це призведе до помилки на етапі компіляції.</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А тепер уявімо собі невеликий </a:t>
            </a:r>
            <a:r>
              <a:rPr lang="uk-UA" sz="1800" b="1" dirty="0">
                <a:highlight>
                  <a:srgbClr val="00FFFF"/>
                </a:highlight>
              </a:rPr>
              <a:t>потяг</a:t>
            </a:r>
            <a:r>
              <a:rPr lang="uk-UA" sz="1800" dirty="0"/>
              <a:t>, у складі якого лише </a:t>
            </a:r>
            <a:r>
              <a:rPr lang="uk-UA" sz="1800" b="1" dirty="0">
                <a:highlight>
                  <a:srgbClr val="00FFFF"/>
                </a:highlight>
              </a:rPr>
              <a:t>3 вагони</a:t>
            </a:r>
            <a:r>
              <a:rPr lang="uk-UA" sz="1800" dirty="0"/>
              <a:t>. </a:t>
            </a:r>
            <a:r>
              <a:rPr lang="uk-UA" sz="1800" b="1" dirty="0">
                <a:highlight>
                  <a:srgbClr val="00FFFF"/>
                </a:highlight>
              </a:rPr>
              <a:t>Завантаженість вагона характеризується кількістю вже зайнятих місць</a:t>
            </a:r>
            <a:r>
              <a:rPr lang="uk-UA" sz="1800" dirty="0"/>
              <a:t>. Тобто кожний осередок масиву зберігатиме кількість зарезервованих місць у вагоні. Тому </a:t>
            </a:r>
            <a:r>
              <a:rPr lang="en-US" sz="1800" dirty="0">
                <a:solidFill>
                  <a:schemeClr val="accent5">
                    <a:lumMod val="75000"/>
                  </a:schemeClr>
                </a:solidFill>
                <a:latin typeface="Consolas" panose="020B0609020204030204" pitchFamily="49" charset="0"/>
              </a:rPr>
              <a:t>int</a:t>
            </a:r>
            <a:r>
              <a:rPr lang="en-US" sz="1800" dirty="0"/>
              <a:t> </a:t>
            </a:r>
            <a:r>
              <a:rPr lang="uk-UA" sz="1800" dirty="0"/>
              <a:t>як тип даних нам </a:t>
            </a:r>
            <a:r>
              <a:rPr lang="uk-UA" sz="1800" dirty="0" err="1"/>
              <a:t>підійде</a:t>
            </a:r>
            <a:r>
              <a:rPr lang="uk-UA" sz="1800" dirty="0"/>
              <a:t> найкраще</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Такий</a:t>
            </a:r>
            <a:r>
              <a:rPr lang="ru-RU" sz="1800" dirty="0"/>
              <a:t> </a:t>
            </a:r>
            <a:r>
              <a:rPr lang="ru-RU" sz="1800" dirty="0" err="1"/>
              <a:t>запис</a:t>
            </a:r>
            <a:r>
              <a:rPr lang="ru-RU" sz="1800" dirty="0"/>
              <a:t> </a:t>
            </a:r>
            <a:r>
              <a:rPr lang="ru-RU" sz="1800" dirty="0" err="1"/>
              <a:t>вказує</a:t>
            </a:r>
            <a:r>
              <a:rPr lang="ru-RU" sz="1800" dirty="0"/>
              <a:t>, </a:t>
            </a:r>
            <a:r>
              <a:rPr lang="ru-RU" sz="1800" dirty="0" err="1"/>
              <a:t>що</a:t>
            </a:r>
            <a:r>
              <a:rPr lang="ru-RU" sz="1800" dirty="0"/>
              <a:t> в </a:t>
            </a:r>
            <a:r>
              <a:rPr lang="ru-RU" sz="1800" dirty="0" err="1"/>
              <a:t>пам'яті</a:t>
            </a:r>
            <a:r>
              <a:rPr lang="ru-RU" sz="1800" dirty="0"/>
              <a:t> </a:t>
            </a:r>
            <a:r>
              <a:rPr lang="ru-RU" sz="1800" dirty="0" err="1"/>
              <a:t>було</a:t>
            </a:r>
            <a:r>
              <a:rPr lang="ru-RU" sz="1800" dirty="0"/>
              <a:t> </a:t>
            </a:r>
            <a:r>
              <a:rPr lang="ru-RU" sz="1800" dirty="0" err="1"/>
              <a:t>виділено</a:t>
            </a:r>
            <a:r>
              <a:rPr lang="ru-RU" sz="1800" dirty="0"/>
              <a:t> </a:t>
            </a:r>
            <a:endParaRPr lang="en-US" sz="1800" dirty="0"/>
          </a:p>
          <a:p>
            <a:pPr marL="540000" indent="360000">
              <a:lnSpc>
                <a:spcPct val="150000"/>
              </a:lnSpc>
              <a:spcBef>
                <a:spcPts val="0"/>
              </a:spcBef>
              <a:buNone/>
            </a:pPr>
            <a:r>
              <a:rPr lang="ru-RU" sz="1800" b="1" dirty="0">
                <a:highlight>
                  <a:srgbClr val="00FF00"/>
                </a:highlight>
              </a:rPr>
              <a:t>три </a:t>
            </a:r>
            <a:r>
              <a:rPr lang="ru-RU" sz="1800" b="1" dirty="0" err="1">
                <a:highlight>
                  <a:srgbClr val="00FF00"/>
                </a:highlight>
              </a:rPr>
              <a:t>осередки</a:t>
            </a:r>
            <a:r>
              <a:rPr lang="ru-RU" sz="1800" dirty="0"/>
              <a:t>, </a:t>
            </a:r>
            <a:r>
              <a:rPr lang="ru-RU" sz="1800" b="1" dirty="0" err="1">
                <a:highlight>
                  <a:srgbClr val="00FF00"/>
                </a:highlight>
              </a:rPr>
              <a:t>кожен</a:t>
            </a:r>
            <a:r>
              <a:rPr lang="ru-RU" sz="1800" b="1" dirty="0">
                <a:highlight>
                  <a:srgbClr val="00FF00"/>
                </a:highlight>
              </a:rPr>
              <a:t> </a:t>
            </a:r>
            <a:r>
              <a:rPr lang="ru-RU" sz="1800" b="1" dirty="0" err="1">
                <a:highlight>
                  <a:srgbClr val="00FF00"/>
                </a:highlight>
              </a:rPr>
              <a:t>із</a:t>
            </a:r>
            <a:r>
              <a:rPr lang="ru-RU" sz="1800" b="1" dirty="0">
                <a:highlight>
                  <a:srgbClr val="00FF00"/>
                </a:highlight>
              </a:rPr>
              <a:t> </a:t>
            </a:r>
            <a:r>
              <a:rPr lang="ru-RU" sz="1800" b="1" dirty="0" err="1">
                <a:highlight>
                  <a:srgbClr val="00FF00"/>
                </a:highlight>
              </a:rPr>
              <a:t>яких</a:t>
            </a:r>
            <a:r>
              <a:rPr lang="ru-RU" sz="1800" b="1" dirty="0">
                <a:highlight>
                  <a:srgbClr val="00FF00"/>
                </a:highlight>
              </a:rPr>
              <a:t> </a:t>
            </a:r>
            <a:r>
              <a:rPr lang="ru-RU" sz="1800" b="1" dirty="0" err="1">
                <a:highlight>
                  <a:srgbClr val="00FF00"/>
                </a:highlight>
              </a:rPr>
              <a:t>займає</a:t>
            </a:r>
            <a:r>
              <a:rPr lang="ru-RU" sz="1800" b="1" dirty="0">
                <a:highlight>
                  <a:srgbClr val="00FF00"/>
                </a:highlight>
              </a:rPr>
              <a:t> 4 </a:t>
            </a:r>
            <a:r>
              <a:rPr lang="ru-RU" sz="1800" b="1" dirty="0" err="1">
                <a:highlight>
                  <a:srgbClr val="00FF00"/>
                </a:highlight>
              </a:rPr>
              <a:t>байти</a:t>
            </a:r>
            <a:endParaRPr lang="en-US" sz="1800" b="1" dirty="0">
              <a:highlight>
                <a:srgbClr val="00FF00"/>
              </a:highlight>
            </a:endParaRP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414D5EBC-4C28-48CB-A23E-A0582EA91931}"/>
              </a:ext>
            </a:extLst>
          </p:cNvPr>
          <p:cNvPicPr>
            <a:picLocks noChangeAspect="1"/>
          </p:cNvPicPr>
          <p:nvPr/>
        </p:nvPicPr>
        <p:blipFill>
          <a:blip r:embed="rId2"/>
          <a:stretch>
            <a:fillRect/>
          </a:stretch>
        </p:blipFill>
        <p:spPr>
          <a:xfrm>
            <a:off x="4272505" y="3955106"/>
            <a:ext cx="3433647" cy="721066"/>
          </a:xfrm>
          <a:prstGeom prst="rect">
            <a:avLst/>
          </a:prstGeom>
        </p:spPr>
      </p:pic>
      <p:pic>
        <p:nvPicPr>
          <p:cNvPr id="7" name="Рисунок 6">
            <a:extLst>
              <a:ext uri="{FF2B5EF4-FFF2-40B4-BE49-F238E27FC236}">
                <a16:creationId xmlns:a16="http://schemas.microsoft.com/office/drawing/2014/main" id="{4D431BD4-DC05-4289-A514-C0B4CE68F211}"/>
              </a:ext>
            </a:extLst>
          </p:cNvPr>
          <p:cNvPicPr>
            <a:picLocks noChangeAspect="1"/>
          </p:cNvPicPr>
          <p:nvPr/>
        </p:nvPicPr>
        <p:blipFill>
          <a:blip r:embed="rId3"/>
          <a:stretch>
            <a:fillRect/>
          </a:stretch>
        </p:blipFill>
        <p:spPr>
          <a:xfrm>
            <a:off x="8009341" y="3955106"/>
            <a:ext cx="3678929" cy="2558005"/>
          </a:xfrm>
          <a:prstGeom prst="rect">
            <a:avLst/>
          </a:prstGeom>
        </p:spPr>
      </p:pic>
    </p:spTree>
    <p:extLst>
      <p:ext uri="{BB962C8B-B14F-4D97-AF65-F5344CB8AC3E}">
        <p14:creationId xmlns:p14="http://schemas.microsoft.com/office/powerpoint/2010/main" val="17663464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Установка діапазону для генератора</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Але </a:t>
            </a:r>
            <a:r>
              <a:rPr lang="ru-RU" sz="1800" dirty="0" err="1"/>
              <a:t>діапазон</a:t>
            </a:r>
            <a:r>
              <a:rPr lang="ru-RU" sz="1800" dirty="0"/>
              <a:t> </a:t>
            </a:r>
            <a:r>
              <a:rPr lang="ru-RU" sz="1800" b="1" dirty="0">
                <a:highlight>
                  <a:srgbClr val="00FFFF"/>
                </a:highlight>
              </a:rPr>
              <a:t>не </a:t>
            </a:r>
            <a:r>
              <a:rPr lang="ru-RU" sz="1800" b="1" dirty="0" err="1">
                <a:highlight>
                  <a:srgbClr val="00FFFF"/>
                </a:highlight>
              </a:rPr>
              <a:t>завжди</a:t>
            </a:r>
            <a:r>
              <a:rPr lang="ru-RU" sz="1800" b="1" dirty="0">
                <a:highlight>
                  <a:srgbClr val="00FFFF"/>
                </a:highlight>
              </a:rPr>
              <a:t> </a:t>
            </a:r>
            <a:r>
              <a:rPr lang="ru-RU" sz="1800" b="1" dirty="0" err="1">
                <a:highlight>
                  <a:srgbClr val="00FFFF"/>
                </a:highlight>
              </a:rPr>
              <a:t>починається</a:t>
            </a:r>
            <a:r>
              <a:rPr lang="ru-RU" sz="1800" b="1" dirty="0">
                <a:highlight>
                  <a:srgbClr val="00FFFF"/>
                </a:highlight>
              </a:rPr>
              <a:t> з нуля</a:t>
            </a:r>
            <a:r>
              <a:rPr lang="ru-RU" sz="1800" dirty="0"/>
              <a:t>. Нехай нам </a:t>
            </a:r>
            <a:r>
              <a:rPr lang="ru-RU" sz="1800" dirty="0" err="1"/>
              <a:t>потрібен</a:t>
            </a:r>
            <a:r>
              <a:rPr lang="ru-RU" sz="1800" dirty="0"/>
              <a:t> </a:t>
            </a:r>
            <a:r>
              <a:rPr lang="ru-RU" sz="1800" dirty="0" err="1"/>
              <a:t>діапазон</a:t>
            </a:r>
            <a:r>
              <a:rPr lang="ru-RU" sz="1800" dirty="0"/>
              <a:t> </a:t>
            </a:r>
            <a:r>
              <a:rPr lang="ru-RU" sz="1800" b="1" dirty="0" err="1">
                <a:highlight>
                  <a:srgbClr val="00FF00"/>
                </a:highlight>
              </a:rPr>
              <a:t>від</a:t>
            </a:r>
            <a:r>
              <a:rPr lang="ru-RU" sz="1800" b="1" dirty="0">
                <a:highlight>
                  <a:srgbClr val="00FF00"/>
                </a:highlight>
              </a:rPr>
              <a:t> 11 до 16</a:t>
            </a:r>
            <a:r>
              <a:rPr lang="ru-RU" sz="1800" dirty="0"/>
              <a:t>. Усе просто</a:t>
            </a:r>
            <a:r>
              <a:rPr lang="ru-RU" sz="1800" b="1" dirty="0">
                <a:highlight>
                  <a:srgbClr val="00FF00"/>
                </a:highlight>
              </a:rPr>
              <a:t>. </a:t>
            </a:r>
            <a:r>
              <a:rPr lang="ru-RU" sz="1800" b="1" dirty="0" err="1">
                <a:highlight>
                  <a:srgbClr val="00FF00"/>
                </a:highlight>
              </a:rPr>
              <a:t>Необхідно</a:t>
            </a:r>
            <a:r>
              <a:rPr lang="ru-RU" sz="1800" b="1" dirty="0">
                <a:highlight>
                  <a:srgbClr val="00FF00"/>
                </a:highlight>
              </a:rPr>
              <a:t> </a:t>
            </a:r>
            <a:r>
              <a:rPr lang="ru-RU" sz="1800" b="1" dirty="0" err="1">
                <a:highlight>
                  <a:srgbClr val="00FF00"/>
                </a:highlight>
              </a:rPr>
              <a:t>генерувати</a:t>
            </a:r>
            <a:r>
              <a:rPr lang="ru-RU" sz="1800" b="1" dirty="0">
                <a:highlight>
                  <a:srgbClr val="00FF00"/>
                </a:highlight>
              </a:rPr>
              <a:t> числа </a:t>
            </a:r>
            <a:r>
              <a:rPr lang="ru-RU" sz="1800" b="1" dirty="0" err="1">
                <a:highlight>
                  <a:srgbClr val="00FF00"/>
                </a:highlight>
              </a:rPr>
              <a:t>від</a:t>
            </a:r>
            <a:r>
              <a:rPr lang="ru-RU" sz="1800" b="1" dirty="0">
                <a:highlight>
                  <a:srgbClr val="00FF00"/>
                </a:highlight>
              </a:rPr>
              <a:t> 0 до 5 (</a:t>
            </a:r>
            <a:r>
              <a:rPr lang="ru-RU" sz="1800" b="1" dirty="0" err="1">
                <a:highlight>
                  <a:srgbClr val="00FF00"/>
                </a:highlight>
              </a:rPr>
              <a:t>різниця</a:t>
            </a:r>
            <a:r>
              <a:rPr lang="ru-RU" sz="1800" b="1" dirty="0">
                <a:highlight>
                  <a:srgbClr val="00FF00"/>
                </a:highlight>
              </a:rPr>
              <a:t> </a:t>
            </a:r>
            <a:r>
              <a:rPr lang="ru-RU" sz="1800" b="1" dirty="0" err="1">
                <a:highlight>
                  <a:srgbClr val="00FF00"/>
                </a:highlight>
              </a:rPr>
              <a:t>між</a:t>
            </a:r>
            <a:r>
              <a:rPr lang="ru-RU" sz="1800" b="1" dirty="0">
                <a:highlight>
                  <a:srgbClr val="00FF00"/>
                </a:highlight>
              </a:rPr>
              <a:t> 16 і 11), а </a:t>
            </a:r>
            <a:r>
              <a:rPr lang="ru-RU" sz="1800" b="1" dirty="0" err="1">
                <a:highlight>
                  <a:srgbClr val="00FF00"/>
                </a:highlight>
              </a:rPr>
              <a:t>потім</a:t>
            </a:r>
            <a:r>
              <a:rPr lang="ru-RU" sz="1800" b="1" dirty="0">
                <a:highlight>
                  <a:srgbClr val="00FF00"/>
                </a:highlight>
              </a:rPr>
              <a:t> «</a:t>
            </a:r>
            <a:r>
              <a:rPr lang="ru-RU" sz="1800" b="1" dirty="0" err="1">
                <a:highlight>
                  <a:srgbClr val="00FF00"/>
                </a:highlight>
              </a:rPr>
              <a:t>зрушити</a:t>
            </a:r>
            <a:r>
              <a:rPr lang="ru-RU" sz="1800" b="1" dirty="0">
                <a:highlight>
                  <a:srgbClr val="00FF00"/>
                </a:highlight>
              </a:rPr>
              <a:t>» </a:t>
            </a:r>
            <a:r>
              <a:rPr lang="ru-RU" sz="1800" b="1" dirty="0" err="1">
                <a:highlight>
                  <a:srgbClr val="00FF00"/>
                </a:highlight>
              </a:rPr>
              <a:t>отриманий</a:t>
            </a:r>
            <a:r>
              <a:rPr lang="ru-RU" sz="1800" b="1" dirty="0">
                <a:highlight>
                  <a:srgbClr val="00FF00"/>
                </a:highlight>
              </a:rPr>
              <a:t> результат на 11 </a:t>
            </a:r>
            <a:r>
              <a:rPr lang="ru-RU" sz="1800" b="1" dirty="0" err="1">
                <a:highlight>
                  <a:srgbClr val="00FF00"/>
                </a:highlight>
              </a:rPr>
              <a:t>одиниць</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І на </a:t>
            </a:r>
            <a:r>
              <a:rPr lang="ru-RU" sz="1800" dirty="0" err="1"/>
              <a:t>підставі</a:t>
            </a:r>
            <a:r>
              <a:rPr lang="ru-RU" sz="1800" dirty="0"/>
              <a:t> </a:t>
            </a:r>
            <a:r>
              <a:rPr lang="ru-RU" sz="1800" dirty="0" err="1"/>
              <a:t>вже</a:t>
            </a:r>
            <a:r>
              <a:rPr lang="ru-RU" sz="1800" dirty="0"/>
              <a:t> </a:t>
            </a:r>
            <a:r>
              <a:rPr lang="ru-RU" sz="1800" dirty="0" err="1"/>
              <a:t>модифікованого</a:t>
            </a:r>
            <a:r>
              <a:rPr lang="ru-RU" sz="1800" dirty="0"/>
              <a:t> правила </a:t>
            </a:r>
            <a:r>
              <a:rPr lang="ru-RU" sz="1800" dirty="0" err="1"/>
              <a:t>можна</a:t>
            </a:r>
            <a:r>
              <a:rPr lang="ru-RU" sz="1800" dirty="0"/>
              <a:t> </a:t>
            </a:r>
            <a:r>
              <a:rPr lang="ru-RU" sz="1800" dirty="0" err="1"/>
              <a:t>вивести</a:t>
            </a:r>
            <a:r>
              <a:rPr lang="ru-RU" sz="1800" dirty="0"/>
              <a:t> формулу: </a:t>
            </a:r>
            <a:endParaRPr lang="en-US" sz="1800" dirty="0"/>
          </a:p>
          <a:p>
            <a:pPr marL="540000" indent="360000">
              <a:lnSpc>
                <a:spcPct val="150000"/>
              </a:lnSpc>
              <a:spcBef>
                <a:spcPts val="0"/>
              </a:spcBef>
              <a:buNone/>
            </a:pPr>
            <a:r>
              <a:rPr lang="ru-RU" sz="1800" b="1" dirty="0">
                <a:highlight>
                  <a:srgbClr val="00FF00"/>
                </a:highlight>
              </a:rPr>
              <a:t>ЧИСЛО В ДІАПАЗОНІ ВІД Y ДО Х</a:t>
            </a:r>
            <a:r>
              <a:rPr lang="ru-RU" sz="1800" dirty="0"/>
              <a:t>:</a:t>
            </a:r>
            <a:r>
              <a:rPr lang="en-US" sz="1800" dirty="0"/>
              <a:t> </a:t>
            </a:r>
            <a:r>
              <a:rPr lang="en-US" sz="1800" dirty="0">
                <a:solidFill>
                  <a:schemeClr val="accent5">
                    <a:lumMod val="75000"/>
                  </a:schemeClr>
                </a:solidFill>
                <a:latin typeface="Consolas" panose="020B0609020204030204" pitchFamily="49" charset="0"/>
              </a:rPr>
              <a:t>rand() % (X - Y) + Y</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B69D11C6-AA22-460A-A85E-59FBDC5D28A6}"/>
              </a:ext>
            </a:extLst>
          </p:cNvPr>
          <p:cNvPicPr>
            <a:picLocks noChangeAspect="1"/>
          </p:cNvPicPr>
          <p:nvPr/>
        </p:nvPicPr>
        <p:blipFill>
          <a:blip r:embed="rId2"/>
          <a:stretch>
            <a:fillRect/>
          </a:stretch>
        </p:blipFill>
        <p:spPr>
          <a:xfrm>
            <a:off x="916259" y="2227405"/>
            <a:ext cx="4369420" cy="917578"/>
          </a:xfrm>
          <a:prstGeom prst="rect">
            <a:avLst/>
          </a:prstGeom>
        </p:spPr>
      </p:pic>
    </p:spTree>
    <p:extLst>
      <p:ext uri="{BB962C8B-B14F-4D97-AF65-F5344CB8AC3E}">
        <p14:creationId xmlns:p14="http://schemas.microsoft.com/office/powerpoint/2010/main" val="3834027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Використання генератора випадкових чисел</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Давайте </a:t>
            </a:r>
            <a:r>
              <a:rPr lang="ru-RU" sz="1800" dirty="0" err="1"/>
              <a:t>розглянемо</a:t>
            </a:r>
            <a:r>
              <a:rPr lang="ru-RU" sz="1800" dirty="0"/>
              <a:t> приклад </a:t>
            </a:r>
            <a:r>
              <a:rPr lang="ru-RU" sz="1800" dirty="0" err="1"/>
              <a:t>використання</a:t>
            </a:r>
            <a:r>
              <a:rPr lang="ru-RU" sz="1800" dirty="0"/>
              <a:t> генератора </a:t>
            </a:r>
            <a:r>
              <a:rPr lang="ru-RU" sz="1800" dirty="0" err="1"/>
              <a:t>випадкових</a:t>
            </a:r>
            <a:r>
              <a:rPr lang="ru-RU" sz="1800" dirty="0"/>
              <a:t> чисел, а </a:t>
            </a:r>
            <a:r>
              <a:rPr lang="ru-RU" sz="1800" dirty="0" err="1"/>
              <a:t>саме</a:t>
            </a:r>
            <a:r>
              <a:rPr lang="ru-RU" sz="1800" dirty="0"/>
              <a:t> </a:t>
            </a:r>
            <a:r>
              <a:rPr lang="ru-RU" sz="1800" dirty="0" err="1"/>
              <a:t>заповнення</a:t>
            </a:r>
            <a:r>
              <a:rPr lang="ru-RU" sz="1800" dirty="0"/>
              <a:t> </a:t>
            </a:r>
            <a:r>
              <a:rPr lang="ru-RU" sz="1800" dirty="0" err="1"/>
              <a:t>масиву</a:t>
            </a:r>
            <a:r>
              <a:rPr lang="ru-RU" sz="1800" dirty="0"/>
              <a:t> </a:t>
            </a:r>
            <a:r>
              <a:rPr lang="ru-RU" sz="1800" dirty="0" err="1"/>
              <a:t>випадковими</a:t>
            </a:r>
            <a:r>
              <a:rPr lang="ru-RU" sz="1800" dirty="0"/>
              <a:t> числами:</a:t>
            </a:r>
            <a:endParaRPr lang="uk-UA" sz="1800" dirty="0"/>
          </a:p>
        </p:txBody>
      </p:sp>
      <p:pic>
        <p:nvPicPr>
          <p:cNvPr id="5" name="Рисунок 4">
            <a:extLst>
              <a:ext uri="{FF2B5EF4-FFF2-40B4-BE49-F238E27FC236}">
                <a16:creationId xmlns:a16="http://schemas.microsoft.com/office/drawing/2014/main" id="{47CEF907-E321-4E81-B5A4-B479DB396388}"/>
              </a:ext>
            </a:extLst>
          </p:cNvPr>
          <p:cNvPicPr>
            <a:picLocks noChangeAspect="1"/>
          </p:cNvPicPr>
          <p:nvPr/>
        </p:nvPicPr>
        <p:blipFill>
          <a:blip r:embed="rId3"/>
          <a:stretch>
            <a:fillRect/>
          </a:stretch>
        </p:blipFill>
        <p:spPr>
          <a:xfrm>
            <a:off x="3264914" y="1385452"/>
            <a:ext cx="5265769" cy="5472547"/>
          </a:xfrm>
          <a:prstGeom prst="rect">
            <a:avLst/>
          </a:prstGeom>
        </p:spPr>
      </p:pic>
    </p:spTree>
    <p:extLst>
      <p:ext uri="{BB962C8B-B14F-4D97-AF65-F5344CB8AC3E}">
        <p14:creationId xmlns:p14="http://schemas.microsoft.com/office/powerpoint/2010/main" val="1501646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Двовимірні</a:t>
            </a:r>
            <a:r>
              <a:rPr lang="ru-RU" sz="3600" b="1" dirty="0"/>
              <a:t> </a:t>
            </a:r>
            <a:r>
              <a:rPr lang="ru-RU" sz="3600" b="1" dirty="0" err="1"/>
              <a:t>масиви</a:t>
            </a:r>
            <a:r>
              <a:rPr lang="ru-RU" sz="3600" b="1" dirty="0"/>
              <a:t> як </a:t>
            </a:r>
            <a:r>
              <a:rPr lang="ru-RU" sz="3600" b="1" dirty="0" err="1"/>
              <a:t>окремий</a:t>
            </a:r>
            <a:r>
              <a:rPr lang="ru-RU" sz="3600" b="1" dirty="0"/>
              <a:t> </a:t>
            </a:r>
            <a:r>
              <a:rPr lang="ru-RU" sz="3600" b="1" dirty="0" err="1"/>
              <a:t>випадок</a:t>
            </a:r>
            <a:r>
              <a:rPr lang="ru-RU" sz="3600" b="1" dirty="0"/>
              <a:t> </a:t>
            </a:r>
            <a:r>
              <a:rPr lang="ru-RU" sz="3600" b="1" dirty="0" err="1"/>
              <a:t>багатовимірних</a:t>
            </a:r>
            <a:r>
              <a:rPr lang="ru-RU" sz="3600" b="1" dirty="0"/>
              <a:t> </a:t>
            </a:r>
            <a:r>
              <a:rPr lang="ru-RU" sz="3600" b="1" dirty="0" err="1"/>
              <a:t>масивів</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Сьогодні ми поговоримо про багатовимірні масиви, тобто про масиви, де кожен елемент описується декількома характеристиками. Прикладом значення багатовимірного масиву може бути що завгодно: </a:t>
            </a:r>
            <a:endParaRPr lang="en-US" sz="1800" dirty="0"/>
          </a:p>
          <a:p>
            <a:pPr marL="882900" indent="-342900">
              <a:lnSpc>
                <a:spcPct val="150000"/>
              </a:lnSpc>
              <a:spcBef>
                <a:spcPts val="0"/>
              </a:spcBef>
              <a:buAutoNum type="arabicPeriod"/>
            </a:pPr>
            <a:r>
              <a:rPr lang="uk-UA" sz="1800" b="1" dirty="0"/>
              <a:t>Шахова дошка </a:t>
            </a:r>
            <a:r>
              <a:rPr lang="uk-UA" sz="1800" dirty="0"/>
              <a:t>— кожна клітина має дві розмірності </a:t>
            </a:r>
            <a:r>
              <a:rPr lang="en-US" sz="1800" dirty="0"/>
              <a:t>E2 (</a:t>
            </a:r>
            <a:r>
              <a:rPr lang="uk-UA" sz="1800" dirty="0"/>
              <a:t>літера й цифра); </a:t>
            </a:r>
            <a:endParaRPr lang="en-US" sz="1800" dirty="0"/>
          </a:p>
          <a:p>
            <a:pPr marL="882900" indent="-342900">
              <a:lnSpc>
                <a:spcPct val="150000"/>
              </a:lnSpc>
              <a:spcBef>
                <a:spcPts val="0"/>
              </a:spcBef>
              <a:buAutoNum type="arabicPeriod"/>
            </a:pPr>
            <a:r>
              <a:rPr lang="uk-UA" sz="1800" b="1" dirty="0"/>
              <a:t>Оцінка КВК </a:t>
            </a:r>
            <a:r>
              <a:rPr lang="uk-UA" sz="1800" dirty="0"/>
              <a:t>— три розмірності ЧЛЕН_ЖЮРІ, КОНКУРС, КОМАНДА. </a:t>
            </a:r>
            <a:endParaRPr lang="en-US" sz="1800" dirty="0"/>
          </a:p>
          <a:p>
            <a:pPr marL="540000" indent="0">
              <a:lnSpc>
                <a:spcPct val="150000"/>
              </a:lnSpc>
              <a:spcBef>
                <a:spcPts val="0"/>
              </a:spcBef>
              <a:buNone/>
            </a:pPr>
            <a:r>
              <a:rPr lang="en-US" sz="1800" dirty="0"/>
              <a:t>	</a:t>
            </a:r>
          </a:p>
          <a:p>
            <a:pPr marL="540000" indent="0">
              <a:lnSpc>
                <a:spcPct val="150000"/>
              </a:lnSpc>
              <a:spcBef>
                <a:spcPts val="0"/>
              </a:spcBef>
              <a:buNone/>
            </a:pPr>
            <a:r>
              <a:rPr lang="en-US" sz="1800" dirty="0"/>
              <a:t>	</a:t>
            </a:r>
            <a:r>
              <a:rPr lang="uk-UA" sz="1800" dirty="0"/>
              <a:t>Ми з вами зупинимося на </a:t>
            </a:r>
            <a:r>
              <a:rPr lang="uk-UA" sz="1800" b="1" dirty="0">
                <a:highlight>
                  <a:srgbClr val="00FF00"/>
                </a:highlight>
              </a:rPr>
              <a:t>двовимірному масиві</a:t>
            </a:r>
            <a:r>
              <a:rPr lang="uk-UA" sz="1800" dirty="0"/>
              <a:t>, друга назва якого — </a:t>
            </a:r>
            <a:r>
              <a:rPr lang="uk-UA" sz="1800" b="1" dirty="0">
                <a:highlight>
                  <a:srgbClr val="00FF00"/>
                </a:highlight>
              </a:rPr>
              <a:t>матриця</a:t>
            </a:r>
            <a:r>
              <a:rPr lang="uk-UA" sz="1800" dirty="0"/>
              <a:t> (так його зазвичай називають математики).</a:t>
            </a:r>
          </a:p>
        </p:txBody>
      </p:sp>
    </p:spTree>
    <p:extLst>
      <p:ext uri="{BB962C8B-B14F-4D97-AF65-F5344CB8AC3E}">
        <p14:creationId xmlns:p14="http://schemas.microsoft.com/office/powerpoint/2010/main" val="3494036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Двовимірний</a:t>
            </a:r>
            <a:r>
              <a:rPr lang="ru-RU" b="1" dirty="0"/>
              <a:t> </a:t>
            </a:r>
            <a:r>
              <a:rPr lang="ru-RU" b="1" dirty="0" err="1"/>
              <a:t>масив</a:t>
            </a:r>
            <a:r>
              <a:rPr lang="ru-RU" b="1" dirty="0"/>
              <a:t>. </a:t>
            </a:r>
            <a:r>
              <a:rPr lang="ru-RU" b="1" dirty="0" err="1"/>
              <a:t>Оголошення</a:t>
            </a:r>
            <a:r>
              <a:rPr lang="ru-RU" b="1" dirty="0"/>
              <a:t> та </a:t>
            </a:r>
            <a:r>
              <a:rPr lang="ru-RU" b="1" dirty="0" err="1"/>
              <a:t>розташування</a:t>
            </a:r>
            <a:r>
              <a:rPr lang="ru-RU" b="1" dirty="0"/>
              <a:t> в </a:t>
            </a:r>
            <a:r>
              <a:rPr lang="ru-RU" b="1" dirty="0" err="1"/>
              <a:t>пам'яті</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Двовимірний масив є сукупністю рядків і стовпців, на перетині яких розташоване конкретне значення. Оголосити двовимірний масив нескладно, необхідно </a:t>
            </a:r>
            <a:r>
              <a:rPr lang="uk-UA" sz="1800" b="1" dirty="0">
                <a:highlight>
                  <a:srgbClr val="00FF00"/>
                </a:highlight>
              </a:rPr>
              <a:t>вказати кількість рядків і стовпців</a:t>
            </a:r>
            <a:r>
              <a:rPr lang="uk-UA" sz="1800" dirty="0"/>
              <a:t>. При цьому, тут діють ті самі правила, що і при оголошенні одновимірного масиву. Тобто не можна як кількість рядків і стовпців вказувати не константні і не </a:t>
            </a:r>
            <a:r>
              <a:rPr lang="uk-UA" sz="1800" dirty="0" err="1"/>
              <a:t>цілочисельні</a:t>
            </a:r>
            <a:r>
              <a:rPr lang="uk-UA" sz="1800" dirty="0"/>
              <a:t> значення.</a:t>
            </a:r>
            <a:endParaRPr lang="en-US" sz="1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0C5E369A-FB76-403B-A501-35B310DCC21C}"/>
              </a:ext>
            </a:extLst>
          </p:cNvPr>
          <p:cNvPicPr>
            <a:picLocks noChangeAspect="1"/>
          </p:cNvPicPr>
          <p:nvPr/>
        </p:nvPicPr>
        <p:blipFill>
          <a:blip r:embed="rId2"/>
          <a:stretch>
            <a:fillRect/>
          </a:stretch>
        </p:blipFill>
        <p:spPr>
          <a:xfrm>
            <a:off x="2535736" y="2556764"/>
            <a:ext cx="7120528" cy="1556805"/>
          </a:xfrm>
          <a:prstGeom prst="rect">
            <a:avLst/>
          </a:prstGeom>
        </p:spPr>
      </p:pic>
      <p:pic>
        <p:nvPicPr>
          <p:cNvPr id="7" name="Рисунок 6">
            <a:extLst>
              <a:ext uri="{FF2B5EF4-FFF2-40B4-BE49-F238E27FC236}">
                <a16:creationId xmlns:a16="http://schemas.microsoft.com/office/drawing/2014/main" id="{F888B26D-576F-4783-9D7E-51159F41D96E}"/>
              </a:ext>
            </a:extLst>
          </p:cNvPr>
          <p:cNvPicPr>
            <a:picLocks noChangeAspect="1"/>
          </p:cNvPicPr>
          <p:nvPr/>
        </p:nvPicPr>
        <p:blipFill>
          <a:blip r:embed="rId3"/>
          <a:stretch>
            <a:fillRect/>
          </a:stretch>
        </p:blipFill>
        <p:spPr>
          <a:xfrm>
            <a:off x="2937499" y="4250945"/>
            <a:ext cx="6316999" cy="2469678"/>
          </a:xfrm>
          <a:prstGeom prst="rect">
            <a:avLst/>
          </a:prstGeom>
        </p:spPr>
      </p:pic>
    </p:spTree>
    <p:extLst>
      <p:ext uri="{BB962C8B-B14F-4D97-AF65-F5344CB8AC3E}">
        <p14:creationId xmlns:p14="http://schemas.microsoft.com/office/powerpoint/2010/main" val="4039253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Двовимірний</a:t>
            </a:r>
            <a:r>
              <a:rPr lang="ru-RU" b="1" dirty="0"/>
              <a:t> </a:t>
            </a:r>
            <a:r>
              <a:rPr lang="ru-RU" b="1" dirty="0" err="1"/>
              <a:t>масив</a:t>
            </a:r>
            <a:r>
              <a:rPr lang="ru-RU" b="1" dirty="0"/>
              <a:t>. </a:t>
            </a:r>
            <a:r>
              <a:rPr lang="ru-RU" b="1" dirty="0" err="1"/>
              <a:t>Оголошення</a:t>
            </a:r>
            <a:r>
              <a:rPr lang="ru-RU" b="1" dirty="0"/>
              <a:t> та </a:t>
            </a:r>
            <a:r>
              <a:rPr lang="ru-RU" b="1" dirty="0" err="1"/>
              <a:t>розташування</a:t>
            </a:r>
            <a:r>
              <a:rPr lang="ru-RU" b="1" dirty="0"/>
              <a:t> в </a:t>
            </a:r>
            <a:r>
              <a:rPr lang="ru-RU" b="1" dirty="0" err="1"/>
              <a:t>пам'яті</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Незважаючи</a:t>
            </a:r>
            <a:r>
              <a:rPr lang="ru-RU" sz="1800" dirty="0"/>
              <a:t> на те, </a:t>
            </a:r>
            <a:r>
              <a:rPr lang="ru-RU" sz="1800" dirty="0" err="1"/>
              <a:t>що</a:t>
            </a:r>
            <a:r>
              <a:rPr lang="ru-RU" sz="1800" dirty="0"/>
              <a:t> ми </a:t>
            </a:r>
            <a:r>
              <a:rPr lang="ru-RU" sz="1800" dirty="0" err="1"/>
              <a:t>представляємо</a:t>
            </a:r>
            <a:r>
              <a:rPr lang="ru-RU" sz="1800" dirty="0"/>
              <a:t> </a:t>
            </a:r>
            <a:r>
              <a:rPr lang="ru-RU" sz="1800" dirty="0" err="1"/>
              <a:t>масив</a:t>
            </a:r>
            <a:r>
              <a:rPr lang="ru-RU" sz="1800" dirty="0"/>
              <a:t> у </a:t>
            </a:r>
            <a:r>
              <a:rPr lang="ru-RU" sz="1800" dirty="0" err="1"/>
              <a:t>вигляді</a:t>
            </a:r>
            <a:r>
              <a:rPr lang="ru-RU" sz="1800" dirty="0"/>
              <a:t> </a:t>
            </a:r>
            <a:r>
              <a:rPr lang="ru-RU" sz="1800" dirty="0" err="1"/>
              <a:t>матриці</a:t>
            </a:r>
            <a:r>
              <a:rPr lang="ru-RU" sz="1800" dirty="0"/>
              <a:t>, </a:t>
            </a:r>
            <a:r>
              <a:rPr lang="ru-RU" sz="1800" dirty="0" err="1"/>
              <a:t>насправді</a:t>
            </a:r>
            <a:r>
              <a:rPr lang="ru-RU" sz="1800" dirty="0"/>
              <a:t> </a:t>
            </a:r>
            <a:r>
              <a:rPr lang="ru-RU" sz="1800" b="1" dirty="0">
                <a:highlight>
                  <a:srgbClr val="00FF00"/>
                </a:highlight>
              </a:rPr>
              <a:t>будь-</a:t>
            </a:r>
            <a:r>
              <a:rPr lang="ru-RU" sz="1800" b="1" dirty="0" err="1">
                <a:highlight>
                  <a:srgbClr val="00FF00"/>
                </a:highlight>
              </a:rPr>
              <a:t>який</a:t>
            </a:r>
            <a:r>
              <a:rPr lang="ru-RU" sz="1800" b="1" dirty="0">
                <a:highlight>
                  <a:srgbClr val="00FF00"/>
                </a:highlight>
              </a:rPr>
              <a:t> </a:t>
            </a:r>
            <a:r>
              <a:rPr lang="ru-RU" sz="1800" b="1" dirty="0" err="1">
                <a:highlight>
                  <a:srgbClr val="00FF00"/>
                </a:highlight>
              </a:rPr>
              <a:t>двовимірний</a:t>
            </a:r>
            <a:r>
              <a:rPr lang="ru-RU" sz="1800" b="1" dirty="0">
                <a:highlight>
                  <a:srgbClr val="00FF00"/>
                </a:highlight>
              </a:rPr>
              <a:t> </a:t>
            </a:r>
            <a:r>
              <a:rPr lang="ru-RU" sz="1800" b="1" dirty="0" err="1">
                <a:highlight>
                  <a:srgbClr val="00FF00"/>
                </a:highlight>
              </a:rPr>
              <a:t>масив</a:t>
            </a:r>
            <a:r>
              <a:rPr lang="ru-RU" sz="1800" b="1" dirty="0">
                <a:highlight>
                  <a:srgbClr val="00FF00"/>
                </a:highlight>
              </a:rPr>
              <a:t> </a:t>
            </a:r>
            <a:r>
              <a:rPr lang="ru-RU" sz="1800" b="1" dirty="0" err="1">
                <a:highlight>
                  <a:srgbClr val="00FF00"/>
                </a:highlight>
              </a:rPr>
              <a:t>розташовується</a:t>
            </a:r>
            <a:r>
              <a:rPr lang="ru-RU" sz="1800" b="1" dirty="0">
                <a:highlight>
                  <a:srgbClr val="00FF00"/>
                </a:highlight>
              </a:rPr>
              <a:t> в </a:t>
            </a:r>
            <a:r>
              <a:rPr lang="ru-RU" sz="1800" b="1" dirty="0" err="1">
                <a:highlight>
                  <a:srgbClr val="00FF00"/>
                </a:highlight>
              </a:rPr>
              <a:t>пам'яті</a:t>
            </a:r>
            <a:r>
              <a:rPr lang="ru-RU" sz="1800" b="1" dirty="0">
                <a:highlight>
                  <a:srgbClr val="00FF00"/>
                </a:highlight>
              </a:rPr>
              <a:t> по рядках</a:t>
            </a:r>
            <a:r>
              <a:rPr lang="ru-RU" sz="1800" dirty="0"/>
              <a:t>: </a:t>
            </a:r>
            <a:r>
              <a:rPr lang="ru-RU" sz="1800" dirty="0" err="1"/>
              <a:t>спочатку</a:t>
            </a:r>
            <a:r>
              <a:rPr lang="ru-RU" sz="1800" dirty="0"/>
              <a:t> </a:t>
            </a:r>
            <a:r>
              <a:rPr lang="ru-RU" sz="1800" dirty="0" err="1"/>
              <a:t>нульовий</a:t>
            </a:r>
            <a:r>
              <a:rPr lang="ru-RU" sz="1800" dirty="0"/>
              <a:t> рядок, </a:t>
            </a:r>
            <a:r>
              <a:rPr lang="ru-RU" sz="1800" dirty="0" err="1"/>
              <a:t>потім</a:t>
            </a:r>
            <a:r>
              <a:rPr lang="ru-RU" sz="1800" dirty="0"/>
              <a:t> перший і так </a:t>
            </a:r>
            <a:r>
              <a:rPr lang="ru-RU" sz="1800" dirty="0" err="1"/>
              <a:t>далі</a:t>
            </a:r>
            <a:r>
              <a:rPr lang="ru-RU" sz="1800" dirty="0"/>
              <a:t>. Про </a:t>
            </a:r>
            <a:r>
              <a:rPr lang="ru-RU" sz="1800" dirty="0" err="1"/>
              <a:t>це</a:t>
            </a:r>
            <a:r>
              <a:rPr lang="ru-RU" sz="1800" dirty="0"/>
              <a:t> </a:t>
            </a:r>
            <a:r>
              <a:rPr lang="ru-RU" sz="1800" dirty="0" err="1"/>
              <a:t>слід</a:t>
            </a:r>
            <a:r>
              <a:rPr lang="ru-RU" sz="1800" dirty="0"/>
              <a:t> </a:t>
            </a:r>
            <a:r>
              <a:rPr lang="ru-RU" sz="1800" dirty="0" err="1"/>
              <a:t>пам'ятати</a:t>
            </a:r>
            <a:r>
              <a:rPr lang="ru-RU" sz="1800" dirty="0"/>
              <a:t>, тому </a:t>
            </a:r>
            <a:r>
              <a:rPr lang="ru-RU" sz="1800" dirty="0" err="1"/>
              <a:t>що</a:t>
            </a:r>
            <a:r>
              <a:rPr lang="ru-RU" sz="1800" dirty="0"/>
              <a:t> </a:t>
            </a:r>
            <a:r>
              <a:rPr lang="ru-RU" sz="1800" dirty="0" err="1"/>
              <a:t>вихід</a:t>
            </a:r>
            <a:r>
              <a:rPr lang="ru-RU" sz="1800" dirty="0"/>
              <a:t> за </a:t>
            </a:r>
            <a:r>
              <a:rPr lang="ru-RU" sz="1800" dirty="0" err="1"/>
              <a:t>межі</a:t>
            </a:r>
            <a:r>
              <a:rPr lang="ru-RU" sz="1800" dirty="0"/>
              <a:t> </a:t>
            </a:r>
            <a:r>
              <a:rPr lang="ru-RU" sz="1800" dirty="0" err="1"/>
              <a:t>масиву</a:t>
            </a:r>
            <a:r>
              <a:rPr lang="ru-RU" sz="1800" dirty="0"/>
              <a:t> </a:t>
            </a:r>
            <a:r>
              <a:rPr lang="ru-RU" sz="1800" dirty="0" err="1"/>
              <a:t>може</a:t>
            </a:r>
            <a:r>
              <a:rPr lang="ru-RU" sz="1800" dirty="0"/>
              <a:t> стати причиною </a:t>
            </a:r>
            <a:r>
              <a:rPr lang="ru-RU" sz="1800" dirty="0" err="1"/>
              <a:t>некоректної</a:t>
            </a:r>
            <a:r>
              <a:rPr lang="ru-RU" sz="1800" dirty="0"/>
              <a:t> </a:t>
            </a:r>
            <a:r>
              <a:rPr lang="ru-RU" sz="1800" dirty="0" err="1"/>
              <a:t>роботи</a:t>
            </a:r>
            <a:r>
              <a:rPr lang="ru-RU" sz="1800" dirty="0"/>
              <a:t> </a:t>
            </a:r>
            <a:r>
              <a:rPr lang="ru-RU" sz="1800" dirty="0" err="1"/>
              <a:t>програми</a:t>
            </a:r>
            <a:r>
              <a:rPr lang="ru-RU" sz="1800" dirty="0"/>
              <a:t>, при </a:t>
            </a:r>
            <a:r>
              <a:rPr lang="ru-RU" sz="1800" dirty="0" err="1"/>
              <a:t>цьому</a:t>
            </a:r>
            <a:r>
              <a:rPr lang="ru-RU" sz="1800" dirty="0"/>
              <a:t> не </a:t>
            </a:r>
            <a:r>
              <a:rPr lang="ru-RU" sz="1800" dirty="0" err="1"/>
              <a:t>видавши</a:t>
            </a:r>
            <a:r>
              <a:rPr lang="ru-RU" sz="1800" dirty="0"/>
              <a:t> </a:t>
            </a:r>
            <a:r>
              <a:rPr lang="ru-RU" sz="1800" dirty="0" err="1"/>
              <a:t>помилки</a:t>
            </a:r>
            <a:r>
              <a:rPr lang="ru-RU" sz="1800" dirty="0"/>
              <a:t>.</a:t>
            </a:r>
            <a:endParaRPr lang="uk-UA" sz="1800" dirty="0"/>
          </a:p>
        </p:txBody>
      </p:sp>
      <p:pic>
        <p:nvPicPr>
          <p:cNvPr id="5" name="Рисунок 4">
            <a:extLst>
              <a:ext uri="{FF2B5EF4-FFF2-40B4-BE49-F238E27FC236}">
                <a16:creationId xmlns:a16="http://schemas.microsoft.com/office/drawing/2014/main" id="{A16DF782-6346-4AC0-91D1-2CD8630647EE}"/>
              </a:ext>
            </a:extLst>
          </p:cNvPr>
          <p:cNvPicPr>
            <a:picLocks noChangeAspect="1"/>
          </p:cNvPicPr>
          <p:nvPr/>
        </p:nvPicPr>
        <p:blipFill>
          <a:blip r:embed="rId2"/>
          <a:stretch>
            <a:fillRect/>
          </a:stretch>
        </p:blipFill>
        <p:spPr>
          <a:xfrm>
            <a:off x="1207351" y="2725535"/>
            <a:ext cx="9777298" cy="709041"/>
          </a:xfrm>
          <a:prstGeom prst="rect">
            <a:avLst/>
          </a:prstGeom>
        </p:spPr>
      </p:pic>
    </p:spTree>
    <p:extLst>
      <p:ext uri="{BB962C8B-B14F-4D97-AF65-F5344CB8AC3E}">
        <p14:creationId xmlns:p14="http://schemas.microsoft.com/office/powerpoint/2010/main" val="3397906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Ініціалізація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1. Ініціалізація при створенні</a:t>
            </a:r>
            <a:endParaRPr lang="en-US" sz="1800" b="1" dirty="0">
              <a:highlight>
                <a:srgbClr val="00FF00"/>
              </a:highlight>
            </a:endParaRPr>
          </a:p>
          <a:p>
            <a:pPr marL="540000" indent="360000">
              <a:lnSpc>
                <a:spcPct val="150000"/>
              </a:lnSpc>
              <a:spcBef>
                <a:spcPts val="0"/>
              </a:spcBef>
              <a:buNone/>
            </a:pPr>
            <a:r>
              <a:rPr lang="ru-RU" sz="1800" dirty="0" err="1"/>
              <a:t>Кожен</a:t>
            </a:r>
            <a:r>
              <a:rPr lang="ru-RU" sz="1800" dirty="0"/>
              <a:t> рядок </a:t>
            </a:r>
            <a:r>
              <a:rPr lang="ru-RU" sz="1800" dirty="0" err="1"/>
              <a:t>пишеться</a:t>
            </a:r>
            <a:r>
              <a:rPr lang="ru-RU" sz="1800" dirty="0"/>
              <a:t> в </a:t>
            </a:r>
            <a:r>
              <a:rPr lang="ru-RU" sz="1800" dirty="0" err="1"/>
              <a:t>окремих</a:t>
            </a:r>
            <a:r>
              <a:rPr lang="ru-RU" sz="1800" dirty="0"/>
              <a:t> </a:t>
            </a:r>
            <a:r>
              <a:rPr lang="ru-RU" sz="1800" dirty="0" err="1"/>
              <a:t>фігурних</a:t>
            </a:r>
            <a:r>
              <a:rPr lang="ru-RU" sz="1800" dirty="0"/>
              <a:t> дужках:</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Значення</a:t>
            </a:r>
            <a:r>
              <a:rPr lang="ru-RU" sz="1800" dirty="0"/>
              <a:t> </a:t>
            </a:r>
            <a:r>
              <a:rPr lang="ru-RU" sz="1800" dirty="0" err="1"/>
              <a:t>вказуються</a:t>
            </a:r>
            <a:r>
              <a:rPr lang="ru-RU" sz="1800" dirty="0"/>
              <a:t> </a:t>
            </a:r>
            <a:r>
              <a:rPr lang="ru-RU" sz="1800" dirty="0" err="1"/>
              <a:t>поспіль</a:t>
            </a:r>
            <a:r>
              <a:rPr lang="ru-RU" sz="1800" dirty="0"/>
              <a:t> і по рядках </a:t>
            </a:r>
            <a:r>
              <a:rPr lang="ru-RU" sz="1800" dirty="0" err="1"/>
              <a:t>вписуються</a:t>
            </a:r>
            <a:r>
              <a:rPr lang="ru-RU" sz="1800" dirty="0"/>
              <a:t> в </a:t>
            </a:r>
            <a:r>
              <a:rPr lang="ru-RU" sz="1800" dirty="0" err="1"/>
              <a:t>масив</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Якщо</a:t>
            </a:r>
            <a:r>
              <a:rPr lang="ru-RU" sz="1800" dirty="0"/>
              <a:t> </a:t>
            </a:r>
            <a:r>
              <a:rPr lang="ru-RU" sz="1800" dirty="0" err="1"/>
              <a:t>значення</a:t>
            </a:r>
            <a:r>
              <a:rPr lang="ru-RU" sz="1800" dirty="0"/>
              <a:t> пропущено, </a:t>
            </a:r>
            <a:r>
              <a:rPr lang="ru-RU" sz="1800" dirty="0" err="1"/>
              <a:t>воно</a:t>
            </a:r>
            <a:r>
              <a:rPr lang="ru-RU" sz="1800" dirty="0"/>
              <a:t> буде </a:t>
            </a:r>
            <a:r>
              <a:rPr lang="ru-RU" sz="1800" dirty="0" err="1"/>
              <a:t>ініціалізовано</a:t>
            </a:r>
            <a:r>
              <a:rPr lang="ru-RU" sz="1800" dirty="0"/>
              <a:t> нулем:</a:t>
            </a:r>
            <a:endParaRPr lang="en-US" sz="1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C7EE6F92-220D-4731-AB09-1FD15D4EC5AD}"/>
              </a:ext>
            </a:extLst>
          </p:cNvPr>
          <p:cNvPicPr>
            <a:picLocks noChangeAspect="1"/>
          </p:cNvPicPr>
          <p:nvPr/>
        </p:nvPicPr>
        <p:blipFill>
          <a:blip r:embed="rId2"/>
          <a:stretch>
            <a:fillRect/>
          </a:stretch>
        </p:blipFill>
        <p:spPr>
          <a:xfrm>
            <a:off x="959004" y="1817194"/>
            <a:ext cx="4270918" cy="769865"/>
          </a:xfrm>
          <a:prstGeom prst="rect">
            <a:avLst/>
          </a:prstGeom>
        </p:spPr>
      </p:pic>
      <p:pic>
        <p:nvPicPr>
          <p:cNvPr id="7" name="Рисунок 6">
            <a:extLst>
              <a:ext uri="{FF2B5EF4-FFF2-40B4-BE49-F238E27FC236}">
                <a16:creationId xmlns:a16="http://schemas.microsoft.com/office/drawing/2014/main" id="{2ACA069D-4BC3-4308-83E5-C2322F59FD9E}"/>
              </a:ext>
            </a:extLst>
          </p:cNvPr>
          <p:cNvPicPr>
            <a:picLocks noChangeAspect="1"/>
          </p:cNvPicPr>
          <p:nvPr/>
        </p:nvPicPr>
        <p:blipFill>
          <a:blip r:embed="rId3"/>
          <a:stretch>
            <a:fillRect/>
          </a:stretch>
        </p:blipFill>
        <p:spPr>
          <a:xfrm>
            <a:off x="959005" y="3040681"/>
            <a:ext cx="4137102" cy="798888"/>
          </a:xfrm>
          <a:prstGeom prst="rect">
            <a:avLst/>
          </a:prstGeom>
        </p:spPr>
      </p:pic>
      <p:pic>
        <p:nvPicPr>
          <p:cNvPr id="9" name="Рисунок 8">
            <a:extLst>
              <a:ext uri="{FF2B5EF4-FFF2-40B4-BE49-F238E27FC236}">
                <a16:creationId xmlns:a16="http://schemas.microsoft.com/office/drawing/2014/main" id="{65F6C4FE-8AC0-4064-B5A6-59168A808067}"/>
              </a:ext>
            </a:extLst>
          </p:cNvPr>
          <p:cNvPicPr>
            <a:picLocks noChangeAspect="1"/>
          </p:cNvPicPr>
          <p:nvPr/>
        </p:nvPicPr>
        <p:blipFill>
          <a:blip r:embed="rId4"/>
          <a:stretch>
            <a:fillRect/>
          </a:stretch>
        </p:blipFill>
        <p:spPr>
          <a:xfrm>
            <a:off x="959004" y="4289281"/>
            <a:ext cx="4739269" cy="785204"/>
          </a:xfrm>
          <a:prstGeom prst="rect">
            <a:avLst/>
          </a:prstGeom>
        </p:spPr>
      </p:pic>
    </p:spTree>
    <p:extLst>
      <p:ext uri="{BB962C8B-B14F-4D97-AF65-F5344CB8AC3E}">
        <p14:creationId xmlns:p14="http://schemas.microsoft.com/office/powerpoint/2010/main" val="724516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Ініціалізація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2. </a:t>
            </a:r>
            <a:r>
              <a:rPr lang="ru-RU" sz="1800" b="1" dirty="0" err="1">
                <a:highlight>
                  <a:srgbClr val="00FF00"/>
                </a:highlight>
              </a:rPr>
              <a:t>Ініціалізація</a:t>
            </a:r>
            <a:r>
              <a:rPr lang="ru-RU" sz="1800" b="1" dirty="0">
                <a:highlight>
                  <a:srgbClr val="00FF00"/>
                </a:highlight>
              </a:rPr>
              <a:t> за </a:t>
            </a:r>
            <a:r>
              <a:rPr lang="ru-RU" sz="1800" b="1" dirty="0" err="1">
                <a:highlight>
                  <a:srgbClr val="00FF00"/>
                </a:highlight>
              </a:rPr>
              <a:t>допомогою</a:t>
            </a:r>
            <a:r>
              <a:rPr lang="ru-RU" sz="1800" b="1" dirty="0">
                <a:highlight>
                  <a:srgbClr val="00FF00"/>
                </a:highlight>
              </a:rPr>
              <a:t> циклу</a:t>
            </a:r>
            <a:r>
              <a:rPr lang="en-US" sz="1800" b="1" dirty="0">
                <a:highlight>
                  <a:srgbClr val="00FF00"/>
                </a:highlight>
              </a:rPr>
              <a:t>.</a:t>
            </a:r>
          </a:p>
          <a:p>
            <a:pPr marL="540000" indent="360000">
              <a:lnSpc>
                <a:spcPct val="150000"/>
              </a:lnSpc>
              <a:spcBef>
                <a:spcPts val="0"/>
              </a:spcBef>
              <a:buNone/>
            </a:pPr>
            <a:r>
              <a:rPr lang="ru-RU" sz="1800" dirty="0" err="1"/>
              <a:t>Відкриємо</a:t>
            </a:r>
            <a:r>
              <a:rPr lang="ru-RU" sz="1800" dirty="0"/>
              <a:t> один секрет — </a:t>
            </a:r>
            <a:r>
              <a:rPr lang="ru-RU" sz="1800" b="1" dirty="0" err="1">
                <a:highlight>
                  <a:srgbClr val="00FF00"/>
                </a:highlight>
              </a:rPr>
              <a:t>двовимірний</a:t>
            </a:r>
            <a:r>
              <a:rPr lang="ru-RU" sz="1800" b="1" dirty="0">
                <a:highlight>
                  <a:srgbClr val="00FF00"/>
                </a:highlight>
              </a:rPr>
              <a:t> </a:t>
            </a:r>
            <a:r>
              <a:rPr lang="ru-RU" sz="1800" b="1" dirty="0" err="1">
                <a:highlight>
                  <a:srgbClr val="00FF00"/>
                </a:highlight>
              </a:rPr>
              <a:t>масив</a:t>
            </a:r>
            <a:r>
              <a:rPr lang="ru-RU" sz="1800" b="1" dirty="0">
                <a:highlight>
                  <a:srgbClr val="00FF00"/>
                </a:highlight>
              </a:rPr>
              <a:t> </a:t>
            </a:r>
            <a:r>
              <a:rPr lang="ru-RU" sz="1800" b="1" dirty="0" err="1">
                <a:highlight>
                  <a:srgbClr val="00FF00"/>
                </a:highlight>
              </a:rPr>
              <a:t>можна</a:t>
            </a:r>
            <a:r>
              <a:rPr lang="ru-RU" sz="1800" b="1" dirty="0">
                <a:highlight>
                  <a:srgbClr val="00FF00"/>
                </a:highlight>
              </a:rPr>
              <a:t> </a:t>
            </a:r>
            <a:r>
              <a:rPr lang="ru-RU" sz="1800" b="1" dirty="0" err="1">
                <a:highlight>
                  <a:srgbClr val="00FF00"/>
                </a:highlight>
              </a:rPr>
              <a:t>розглядати</a:t>
            </a:r>
            <a:r>
              <a:rPr lang="ru-RU" sz="1800" b="1" dirty="0">
                <a:highlight>
                  <a:srgbClr val="00FF00"/>
                </a:highlight>
              </a:rPr>
              <a:t> як </a:t>
            </a:r>
            <a:r>
              <a:rPr lang="ru-RU" sz="1800" b="1" dirty="0" err="1">
                <a:highlight>
                  <a:srgbClr val="00FF00"/>
                </a:highlight>
              </a:rPr>
              <a:t>сукупність</a:t>
            </a:r>
            <a:r>
              <a:rPr lang="ru-RU" sz="1800" b="1" dirty="0">
                <a:highlight>
                  <a:srgbClr val="00FF00"/>
                </a:highlight>
              </a:rPr>
              <a:t> не просто </a:t>
            </a:r>
            <a:r>
              <a:rPr lang="ru-RU" sz="1800" b="1" dirty="0" err="1">
                <a:highlight>
                  <a:srgbClr val="00FF00"/>
                </a:highlight>
              </a:rPr>
              <a:t>рядків</a:t>
            </a:r>
            <a:r>
              <a:rPr lang="ru-RU" sz="1800" b="1" dirty="0">
                <a:highlight>
                  <a:srgbClr val="00FF00"/>
                </a:highlight>
              </a:rPr>
              <a:t>, а </a:t>
            </a:r>
            <a:r>
              <a:rPr lang="ru-RU" sz="1800" b="1" dirty="0" err="1">
                <a:highlight>
                  <a:srgbClr val="00FF00"/>
                </a:highlight>
              </a:rPr>
              <a:t>одновимірних</a:t>
            </a:r>
            <a:r>
              <a:rPr lang="ru-RU" sz="1800" b="1" dirty="0">
                <a:highlight>
                  <a:srgbClr val="00FF00"/>
                </a:highlight>
              </a:rPr>
              <a:t> </a:t>
            </a:r>
            <a:r>
              <a:rPr lang="ru-RU" sz="1800" b="1" dirty="0" err="1">
                <a:highlight>
                  <a:srgbClr val="00FF00"/>
                </a:highlight>
              </a:rPr>
              <a:t>масивів</a:t>
            </a:r>
            <a:r>
              <a:rPr lang="ru-RU" sz="1800" dirty="0"/>
              <a:t>. </a:t>
            </a:r>
            <a:r>
              <a:rPr lang="ru-RU" sz="1800" dirty="0" err="1"/>
              <a:t>Тобто</a:t>
            </a:r>
            <a:r>
              <a:rPr lang="ru-RU" sz="1800" dirty="0"/>
              <a:t> один </a:t>
            </a:r>
            <a:r>
              <a:rPr lang="ru-RU" sz="1800" dirty="0" err="1"/>
              <a:t>одновимірний</a:t>
            </a:r>
            <a:r>
              <a:rPr lang="ru-RU" sz="1800" dirty="0"/>
              <a:t> </a:t>
            </a:r>
            <a:r>
              <a:rPr lang="ru-RU" sz="1800" dirty="0" err="1"/>
              <a:t>масив</a:t>
            </a:r>
            <a:r>
              <a:rPr lang="ru-RU" sz="1800" dirty="0"/>
              <a:t> ми </a:t>
            </a:r>
            <a:r>
              <a:rPr lang="ru-RU" sz="1800" dirty="0" err="1"/>
              <a:t>заповнюємо</a:t>
            </a:r>
            <a:r>
              <a:rPr lang="ru-RU" sz="1800" dirty="0"/>
              <a:t> простим циклом, </a:t>
            </a:r>
            <a:r>
              <a:rPr lang="ru-RU" sz="1800" dirty="0" err="1"/>
              <a:t>перебираючи</a:t>
            </a:r>
            <a:r>
              <a:rPr lang="ru-RU" sz="1800" dirty="0"/>
              <a:t> </a:t>
            </a:r>
            <a:r>
              <a:rPr lang="ru-RU" sz="1800" dirty="0" err="1"/>
              <a:t>конкретні</a:t>
            </a:r>
            <a:r>
              <a:rPr lang="ru-RU" sz="1800" dirty="0"/>
              <a:t> </a:t>
            </a:r>
            <a:r>
              <a:rPr lang="ru-RU" sz="1800" dirty="0" err="1"/>
              <a:t>елементи</a:t>
            </a:r>
            <a:r>
              <a:rPr lang="ru-RU" sz="1800" dirty="0"/>
              <a:t>, а при </a:t>
            </a:r>
            <a:r>
              <a:rPr lang="ru-RU" sz="1800" dirty="0" err="1"/>
              <a:t>сукупності</a:t>
            </a:r>
            <a:r>
              <a:rPr lang="ru-RU" sz="1800" dirty="0"/>
              <a:t> нам </a:t>
            </a:r>
            <a:r>
              <a:rPr lang="ru-RU" sz="1800" dirty="0" err="1"/>
              <a:t>необхідно</a:t>
            </a:r>
            <a:r>
              <a:rPr lang="ru-RU" sz="1800" dirty="0"/>
              <a:t> </a:t>
            </a:r>
            <a:r>
              <a:rPr lang="ru-RU" sz="1800" dirty="0" err="1"/>
              <a:t>перебирати</a:t>
            </a:r>
            <a:r>
              <a:rPr lang="ru-RU" sz="1800" dirty="0"/>
              <a:t> </a:t>
            </a:r>
            <a:r>
              <a:rPr lang="ru-RU" sz="1800" dirty="0" err="1"/>
              <a:t>ще</a:t>
            </a:r>
            <a:r>
              <a:rPr lang="ru-RU" sz="1800" dirty="0"/>
              <a:t> й </a:t>
            </a:r>
            <a:r>
              <a:rPr lang="ru-RU" sz="1800" dirty="0" err="1"/>
              <a:t>окремі</a:t>
            </a:r>
            <a:r>
              <a:rPr lang="ru-RU" sz="1800" dirty="0"/>
              <a:t> </a:t>
            </a:r>
            <a:r>
              <a:rPr lang="ru-RU" sz="1800" dirty="0" err="1"/>
              <a:t>масиви</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err="1">
                <a:highlight>
                  <a:srgbClr val="00FF00"/>
                </a:highlight>
              </a:rPr>
              <a:t>Примітка</a:t>
            </a:r>
            <a:r>
              <a:rPr lang="ru-RU" sz="1800" dirty="0"/>
              <a:t>. </a:t>
            </a:r>
            <a:r>
              <a:rPr lang="ru-RU" sz="1800" dirty="0" err="1"/>
              <a:t>Звернення</a:t>
            </a:r>
            <a:r>
              <a:rPr lang="ru-RU" sz="1800" dirty="0"/>
              <a:t> до конкретного </a:t>
            </a:r>
            <a:r>
              <a:rPr lang="ru-RU" sz="1800" dirty="0" err="1"/>
              <a:t>елемента</a:t>
            </a:r>
            <a:r>
              <a:rPr lang="ru-RU" sz="1800" dirty="0"/>
              <a:t> </a:t>
            </a:r>
            <a:r>
              <a:rPr lang="ru-RU" sz="1800" dirty="0" err="1"/>
              <a:t>масиву</a:t>
            </a:r>
            <a:r>
              <a:rPr lang="ru-RU" sz="1800" dirty="0"/>
              <a:t> </a:t>
            </a:r>
            <a:r>
              <a:rPr lang="ru-RU" sz="1800" dirty="0" err="1"/>
              <a:t>здійснюється</a:t>
            </a:r>
            <a:r>
              <a:rPr lang="ru-RU" sz="1800" dirty="0"/>
              <a:t> за номером рядка й номером </a:t>
            </a:r>
            <a:r>
              <a:rPr lang="ru-RU" sz="1800" dirty="0" err="1"/>
              <a:t>стовпця</a:t>
            </a:r>
            <a:r>
              <a:rPr lang="ru-RU" sz="1800" dirty="0"/>
              <a:t>, </a:t>
            </a:r>
            <a:r>
              <a:rPr lang="ru-RU" sz="1800" dirty="0" err="1"/>
              <a:t>наприклад</a:t>
            </a:r>
            <a:r>
              <a:rPr lang="ru-RU" sz="1800" dirty="0"/>
              <a:t>, </a:t>
            </a:r>
            <a:r>
              <a:rPr lang="ru-RU" sz="1800" dirty="0" err="1">
                <a:solidFill>
                  <a:schemeClr val="accent5">
                    <a:lumMod val="75000"/>
                  </a:schemeClr>
                </a:solidFill>
                <a:latin typeface="Consolas" panose="020B0609020204030204" pitchFamily="49" charset="0"/>
              </a:rPr>
              <a:t>mr</a:t>
            </a:r>
            <a:r>
              <a:rPr lang="ru-RU" sz="1800" dirty="0">
                <a:solidFill>
                  <a:schemeClr val="accent5">
                    <a:lumMod val="75000"/>
                  </a:schemeClr>
                </a:solidFill>
                <a:latin typeface="Consolas" panose="020B0609020204030204" pitchFamily="49" charset="0"/>
              </a:rPr>
              <a:t>[2][1] </a:t>
            </a:r>
            <a:r>
              <a:rPr lang="ru-RU" sz="1800" dirty="0"/>
              <a:t>— </a:t>
            </a:r>
            <a:r>
              <a:rPr lang="ru-RU" sz="1800" dirty="0" err="1"/>
              <a:t>значення</a:t>
            </a:r>
            <a:r>
              <a:rPr lang="ru-RU" sz="1800" dirty="0"/>
              <a:t>, </a:t>
            </a:r>
            <a:r>
              <a:rPr lang="ru-RU" sz="1800" dirty="0" err="1"/>
              <a:t>що</a:t>
            </a:r>
            <a:r>
              <a:rPr lang="ru-RU" sz="1800" dirty="0"/>
              <a:t> </a:t>
            </a:r>
            <a:r>
              <a:rPr lang="ru-RU" sz="1800" dirty="0" err="1"/>
              <a:t>лежить</a:t>
            </a:r>
            <a:r>
              <a:rPr lang="ru-RU" sz="1800" dirty="0"/>
              <a:t> на </a:t>
            </a:r>
            <a:r>
              <a:rPr lang="ru-RU" sz="1800" dirty="0" err="1"/>
              <a:t>перетині</a:t>
            </a:r>
            <a:r>
              <a:rPr lang="ru-RU" sz="1800" dirty="0"/>
              <a:t> другого рядка і </a:t>
            </a:r>
            <a:r>
              <a:rPr lang="ru-RU" sz="1800" dirty="0" err="1"/>
              <a:t>першого</a:t>
            </a:r>
            <a:r>
              <a:rPr lang="ru-RU" sz="1800" dirty="0"/>
              <a:t> </a:t>
            </a:r>
            <a:r>
              <a:rPr lang="ru-RU" sz="1800" dirty="0" err="1"/>
              <a:t>стовпця</a:t>
            </a:r>
            <a:endParaRPr lang="uk-UA" sz="1800" dirty="0"/>
          </a:p>
        </p:txBody>
      </p:sp>
    </p:spTree>
    <p:extLst>
      <p:ext uri="{BB962C8B-B14F-4D97-AF65-F5344CB8AC3E}">
        <p14:creationId xmlns:p14="http://schemas.microsoft.com/office/powerpoint/2010/main" val="27801698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F7C35B3D-E157-4B3A-B789-E89E0F603A8E}"/>
              </a:ext>
            </a:extLst>
          </p:cNvPr>
          <p:cNvPicPr>
            <a:picLocks noChangeAspect="1"/>
          </p:cNvPicPr>
          <p:nvPr/>
        </p:nvPicPr>
        <p:blipFill>
          <a:blip r:embed="rId2"/>
          <a:stretch>
            <a:fillRect/>
          </a:stretch>
        </p:blipFill>
        <p:spPr>
          <a:xfrm>
            <a:off x="2895600" y="-1"/>
            <a:ext cx="6400800" cy="6858000"/>
          </a:xfrm>
          <a:prstGeom prst="rect">
            <a:avLst/>
          </a:prstGeom>
        </p:spPr>
      </p:pic>
    </p:spTree>
    <p:extLst>
      <p:ext uri="{BB962C8B-B14F-4D97-AF65-F5344CB8AC3E}">
        <p14:creationId xmlns:p14="http://schemas.microsoft.com/office/powerpoint/2010/main" val="869962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6389649" cy="6000307"/>
          </a:xfrm>
        </p:spPr>
        <p:txBody>
          <a:bodyPr>
            <a:normAutofit/>
          </a:bodyPr>
          <a:lstStyle/>
          <a:p>
            <a:pPr marL="540000" indent="360000">
              <a:lnSpc>
                <a:spcPct val="150000"/>
              </a:lnSpc>
              <a:spcBef>
                <a:spcPts val="0"/>
              </a:spcBef>
              <a:buNone/>
            </a:pPr>
            <a:r>
              <a:rPr lang="ru-RU" sz="1800" dirty="0" err="1"/>
              <a:t>Написати</a:t>
            </a:r>
            <a:r>
              <a:rPr lang="ru-RU" sz="1800" dirty="0"/>
              <a:t> </a:t>
            </a:r>
            <a:r>
              <a:rPr lang="ru-RU" sz="1800" dirty="0" err="1"/>
              <a:t>програму</a:t>
            </a:r>
            <a:r>
              <a:rPr lang="ru-RU" sz="1800" dirty="0"/>
              <a:t>, яка у </a:t>
            </a:r>
            <a:r>
              <a:rPr lang="ru-RU" sz="1800" dirty="0" err="1"/>
              <a:t>двовимірному</a:t>
            </a:r>
            <a:r>
              <a:rPr lang="ru-RU" sz="1800" dirty="0"/>
              <a:t> </a:t>
            </a:r>
            <a:r>
              <a:rPr lang="ru-RU" sz="1800" dirty="0" err="1"/>
              <a:t>масиві</a:t>
            </a:r>
            <a:r>
              <a:rPr lang="ru-RU" sz="1800" dirty="0"/>
              <a:t> </a:t>
            </a:r>
            <a:r>
              <a:rPr lang="ru-RU" sz="1800" dirty="0" err="1"/>
              <a:t>знаходить</a:t>
            </a:r>
            <a:r>
              <a:rPr lang="ru-RU" sz="1800" dirty="0"/>
              <a:t> </a:t>
            </a:r>
            <a:r>
              <a:rPr lang="ru-RU" sz="1800" dirty="0" err="1"/>
              <a:t>максимальний</a:t>
            </a:r>
            <a:r>
              <a:rPr lang="ru-RU" sz="1800" dirty="0"/>
              <a:t> </a:t>
            </a:r>
            <a:r>
              <a:rPr lang="ru-RU" sz="1800" dirty="0" err="1"/>
              <a:t>елемент</a:t>
            </a:r>
            <a:r>
              <a:rPr lang="ru-RU" sz="1800" dirty="0"/>
              <a:t> кожного рядка</a:t>
            </a:r>
            <a:endParaRPr lang="uk-UA" sz="1800" dirty="0"/>
          </a:p>
        </p:txBody>
      </p:sp>
      <p:pic>
        <p:nvPicPr>
          <p:cNvPr id="5" name="Рисунок 4">
            <a:extLst>
              <a:ext uri="{FF2B5EF4-FFF2-40B4-BE49-F238E27FC236}">
                <a16:creationId xmlns:a16="http://schemas.microsoft.com/office/drawing/2014/main" id="{7E775789-F1D4-49BB-9F88-18886C0036C9}"/>
              </a:ext>
            </a:extLst>
          </p:cNvPr>
          <p:cNvPicPr>
            <a:picLocks noChangeAspect="1"/>
          </p:cNvPicPr>
          <p:nvPr/>
        </p:nvPicPr>
        <p:blipFill>
          <a:blip r:embed="rId2"/>
          <a:stretch>
            <a:fillRect/>
          </a:stretch>
        </p:blipFill>
        <p:spPr>
          <a:xfrm>
            <a:off x="6564381" y="-54831"/>
            <a:ext cx="5627618" cy="6912830"/>
          </a:xfrm>
          <a:prstGeom prst="rect">
            <a:avLst/>
          </a:prstGeom>
        </p:spPr>
      </p:pic>
    </p:spTree>
    <p:extLst>
      <p:ext uri="{BB962C8B-B14F-4D97-AF65-F5344CB8AC3E}">
        <p14:creationId xmlns:p14="http://schemas.microsoft.com/office/powerpoint/2010/main" val="334762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a:bodyPr>
          <a:lstStyle/>
          <a:p>
            <a:pPr marL="720000"/>
            <a:r>
              <a:rPr lang="uk-UA" b="1" dirty="0"/>
              <a:t>Поняття статичного виділення пам'яті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Настав час трохи поговорити про роботу з пам'яттю. Поки ми всерйоз не замислювалися про те, як відбувається виділення пам'яті для тієї чи іншої оголошеної змінної. </a:t>
            </a:r>
            <a:endParaRPr lang="en-US" sz="1800" dirty="0"/>
          </a:p>
          <a:p>
            <a:pPr marL="540000" indent="360000">
              <a:lnSpc>
                <a:spcPct val="150000"/>
              </a:lnSpc>
              <a:spcBef>
                <a:spcPts val="0"/>
              </a:spcBef>
              <a:buNone/>
            </a:pPr>
            <a:r>
              <a:rPr lang="uk-UA" sz="1800" dirty="0"/>
              <a:t>Поки що ми використовуємо тільки один вид виділення пам'яті — </a:t>
            </a:r>
            <a:r>
              <a:rPr lang="uk-UA" sz="1800" b="1" dirty="0">
                <a:highlight>
                  <a:srgbClr val="00FF00"/>
                </a:highlight>
              </a:rPr>
              <a:t>статичне виділення пам'яті</a:t>
            </a:r>
            <a:r>
              <a:rPr lang="uk-UA" sz="1800" dirty="0"/>
              <a:t>. </a:t>
            </a:r>
            <a:endParaRPr lang="en-US" sz="1800" dirty="0"/>
          </a:p>
          <a:p>
            <a:pPr marL="540000" indent="360000">
              <a:lnSpc>
                <a:spcPct val="150000"/>
              </a:lnSpc>
              <a:spcBef>
                <a:spcPts val="0"/>
              </a:spcBef>
              <a:buNone/>
            </a:pPr>
            <a:r>
              <a:rPr lang="uk-UA" sz="1800" dirty="0"/>
              <a:t>Що це означає? Механізм статичного виділення пам'яті обчислює потрібну кількість байтів для змінної або масиву на етапі компіляції програми.</a:t>
            </a:r>
          </a:p>
        </p:txBody>
      </p:sp>
      <p:pic>
        <p:nvPicPr>
          <p:cNvPr id="5" name="Рисунок 4">
            <a:extLst>
              <a:ext uri="{FF2B5EF4-FFF2-40B4-BE49-F238E27FC236}">
                <a16:creationId xmlns:a16="http://schemas.microsoft.com/office/drawing/2014/main" id="{A64F5A38-E239-4FC0-972F-8988BA94928E}"/>
              </a:ext>
            </a:extLst>
          </p:cNvPr>
          <p:cNvPicPr>
            <a:picLocks noChangeAspect="1"/>
          </p:cNvPicPr>
          <p:nvPr/>
        </p:nvPicPr>
        <p:blipFill>
          <a:blip r:embed="rId2"/>
          <a:stretch>
            <a:fillRect/>
          </a:stretch>
        </p:blipFill>
        <p:spPr>
          <a:xfrm>
            <a:off x="3838706" y="3044784"/>
            <a:ext cx="4514588" cy="1627577"/>
          </a:xfrm>
          <a:prstGeom prst="rect">
            <a:avLst/>
          </a:prstGeom>
        </p:spPr>
      </p:pic>
    </p:spTree>
    <p:extLst>
      <p:ext uri="{BB962C8B-B14F-4D97-AF65-F5344CB8AC3E}">
        <p14:creationId xmlns:p14="http://schemas.microsoft.com/office/powerpoint/2010/main" val="1173270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Поняття масиву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 бачимо, кожна така змінна в масиві є самостійною одиницею під назвою «</a:t>
            </a:r>
            <a:r>
              <a:rPr lang="uk-UA" sz="1800" b="1" dirty="0">
                <a:highlight>
                  <a:srgbClr val="00FF00"/>
                </a:highlight>
              </a:rPr>
              <a:t>елемент</a:t>
            </a:r>
            <a:r>
              <a:rPr lang="uk-UA" sz="1800" dirty="0"/>
              <a:t>». А кожен елемент має свій порядковий номер — </a:t>
            </a:r>
            <a:r>
              <a:rPr lang="uk-UA" sz="1800" b="1" dirty="0">
                <a:highlight>
                  <a:srgbClr val="00FF00"/>
                </a:highlight>
              </a:rPr>
              <a:t>індекс</a:t>
            </a:r>
            <a:r>
              <a:rPr lang="uk-UA" sz="1800" dirty="0"/>
              <a:t>. За індексом можна </a:t>
            </a:r>
            <a:r>
              <a:rPr lang="uk-UA" sz="1800" b="1" dirty="0">
                <a:highlight>
                  <a:srgbClr val="00FF00"/>
                </a:highlight>
              </a:rPr>
              <a:t>звертатися до конкретного елементу </a:t>
            </a:r>
            <a:r>
              <a:rPr lang="uk-UA" sz="1800" dirty="0"/>
              <a:t>масиву. Нумерація елементів у масиві починається </a:t>
            </a:r>
            <a:r>
              <a:rPr lang="uk-UA" sz="1800" b="1" dirty="0">
                <a:highlight>
                  <a:srgbClr val="00FF00"/>
                </a:highlight>
              </a:rPr>
              <a:t>з нуля</a:t>
            </a:r>
            <a:r>
              <a:rPr lang="uk-UA" sz="1800" dirty="0"/>
              <a:t>. </a:t>
            </a:r>
            <a:endParaRPr lang="en-US" sz="1800" dirty="0"/>
          </a:p>
          <a:p>
            <a:pPr marL="540000" indent="360000">
              <a:lnSpc>
                <a:spcPct val="150000"/>
              </a:lnSpc>
              <a:spcBef>
                <a:spcPts val="0"/>
              </a:spcBef>
              <a:buNone/>
            </a:pPr>
            <a:r>
              <a:rPr lang="uk-UA" sz="1800" dirty="0"/>
              <a:t>Таким чином, щоб заповнити масив значеннями, ми маємо знати його ім'я і номер потрібного осередку.</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Ці рядки вказують, що в першому вагоні (нульовий індекс) зайнято три місця, у другому (перший індекс) — одне, а в третьому (другий індекс) — чотири</a:t>
            </a:r>
          </a:p>
        </p:txBody>
      </p:sp>
      <p:pic>
        <p:nvPicPr>
          <p:cNvPr id="5" name="Рисунок 4">
            <a:extLst>
              <a:ext uri="{FF2B5EF4-FFF2-40B4-BE49-F238E27FC236}">
                <a16:creationId xmlns:a16="http://schemas.microsoft.com/office/drawing/2014/main" id="{09488F25-88FE-431F-BFA9-C23D8568A8E9}"/>
              </a:ext>
            </a:extLst>
          </p:cNvPr>
          <p:cNvPicPr>
            <a:picLocks noChangeAspect="1"/>
          </p:cNvPicPr>
          <p:nvPr/>
        </p:nvPicPr>
        <p:blipFill>
          <a:blip r:embed="rId2"/>
          <a:stretch>
            <a:fillRect/>
          </a:stretch>
        </p:blipFill>
        <p:spPr>
          <a:xfrm>
            <a:off x="936585" y="2608161"/>
            <a:ext cx="3728013" cy="1304805"/>
          </a:xfrm>
          <a:prstGeom prst="rect">
            <a:avLst/>
          </a:prstGeom>
        </p:spPr>
      </p:pic>
      <p:pic>
        <p:nvPicPr>
          <p:cNvPr id="7" name="Рисунок 6">
            <a:extLst>
              <a:ext uri="{FF2B5EF4-FFF2-40B4-BE49-F238E27FC236}">
                <a16:creationId xmlns:a16="http://schemas.microsoft.com/office/drawing/2014/main" id="{CFD76DCB-DFD5-4095-B286-BC0B29C6AEEB}"/>
              </a:ext>
            </a:extLst>
          </p:cNvPr>
          <p:cNvPicPr>
            <a:picLocks noChangeAspect="1"/>
          </p:cNvPicPr>
          <p:nvPr/>
        </p:nvPicPr>
        <p:blipFill>
          <a:blip r:embed="rId3"/>
          <a:stretch>
            <a:fillRect/>
          </a:stretch>
        </p:blipFill>
        <p:spPr>
          <a:xfrm>
            <a:off x="1769616" y="4767959"/>
            <a:ext cx="8421275" cy="1790950"/>
          </a:xfrm>
          <a:prstGeom prst="rect">
            <a:avLst/>
          </a:prstGeom>
        </p:spPr>
      </p:pic>
    </p:spTree>
    <p:extLst>
      <p:ext uri="{BB962C8B-B14F-4D97-AF65-F5344CB8AC3E}">
        <p14:creationId xmlns:p14="http://schemas.microsoft.com/office/powerpoint/2010/main" val="19586338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Поняття статичного виділення пам'яті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Коли виконання програми дійде до місця оголошення змінної </a:t>
            </a:r>
            <a:r>
              <a:rPr lang="en-US" sz="1800" dirty="0">
                <a:solidFill>
                  <a:schemeClr val="accent5">
                    <a:lumMod val="75000"/>
                  </a:schemeClr>
                </a:solidFill>
                <a:latin typeface="Consolas" panose="020B0609020204030204" pitchFamily="49" charset="0"/>
              </a:rPr>
              <a:t>a</a:t>
            </a:r>
            <a:r>
              <a:rPr lang="en-US" sz="1800" dirty="0"/>
              <a:t>, </a:t>
            </a:r>
            <a:r>
              <a:rPr lang="uk-UA" sz="1800" dirty="0"/>
              <a:t>буде виділено блок пам’яті розміром </a:t>
            </a:r>
            <a:r>
              <a:rPr lang="uk-UA" sz="1800" dirty="0">
                <a:solidFill>
                  <a:schemeClr val="accent5">
                    <a:lumMod val="75000"/>
                  </a:schemeClr>
                </a:solidFill>
                <a:latin typeface="Consolas" panose="020B0609020204030204" pitchFamily="49" charset="0"/>
              </a:rPr>
              <a:t>4</a:t>
            </a:r>
            <a:r>
              <a:rPr lang="uk-UA" sz="1800" dirty="0"/>
              <a:t> байти. Такий самий механізм працює і для масиву </a:t>
            </a:r>
            <a:r>
              <a:rPr lang="en-US" sz="1800" dirty="0">
                <a:solidFill>
                  <a:schemeClr val="accent5">
                    <a:lumMod val="75000"/>
                  </a:schemeClr>
                </a:solidFill>
                <a:latin typeface="Consolas" panose="020B0609020204030204" pitchFamily="49" charset="0"/>
              </a:rPr>
              <a:t>ar</a:t>
            </a:r>
            <a:r>
              <a:rPr lang="en-US" sz="1800" dirty="0"/>
              <a:t>. </a:t>
            </a:r>
          </a:p>
          <a:p>
            <a:pPr marL="540000" indent="360000">
              <a:lnSpc>
                <a:spcPct val="150000"/>
              </a:lnSpc>
              <a:spcBef>
                <a:spcPts val="0"/>
              </a:spcBef>
              <a:buNone/>
            </a:pPr>
            <a:r>
              <a:rPr lang="uk-UA" sz="1800" dirty="0"/>
              <a:t>Важливо зазначити, що при статичному виділенні пам'яті неможливо збільшити або зменшити розмір масиву </a:t>
            </a:r>
            <a:r>
              <a:rPr lang="en-US" sz="1800" dirty="0" err="1">
                <a:solidFill>
                  <a:schemeClr val="accent5">
                    <a:lumMod val="75000"/>
                  </a:schemeClr>
                </a:solidFill>
                <a:latin typeface="Consolas" panose="020B0609020204030204" pitchFamily="49" charset="0"/>
              </a:rPr>
              <a:t>ar</a:t>
            </a:r>
            <a:r>
              <a:rPr lang="en-US" sz="1800" dirty="0"/>
              <a:t> </a:t>
            </a:r>
            <a:r>
              <a:rPr lang="uk-UA" sz="1800" dirty="0"/>
              <a:t>на етапі виконання програми. Звідси можна зробити висновок, що розмір масиву буде фіксованим і дорівнюватиме тієї величині, яка була вказана в момент компіляції.</a:t>
            </a:r>
            <a:endParaRPr lang="en-US" sz="1800" dirty="0"/>
          </a:p>
          <a:p>
            <a:pPr marL="540000" indent="360000">
              <a:lnSpc>
                <a:spcPct val="150000"/>
              </a:lnSpc>
              <a:spcBef>
                <a:spcPts val="0"/>
              </a:spcBef>
              <a:buNone/>
            </a:pPr>
            <a:r>
              <a:rPr lang="uk-UA" sz="1800" b="1" dirty="0">
                <a:highlight>
                  <a:srgbClr val="FFFF00"/>
                </a:highlight>
              </a:rPr>
              <a:t>Це означає, що статичне виділення пам'яті не підходить для завдань, де розмір масиву має змінюватися в процесі роботи програми. </a:t>
            </a:r>
            <a:endParaRPr lang="en-US" sz="1800" b="1" dirty="0">
              <a:highlight>
                <a:srgbClr val="FFFF00"/>
              </a:highlight>
            </a:endParaRPr>
          </a:p>
          <a:p>
            <a:pPr marL="540000" indent="360000">
              <a:lnSpc>
                <a:spcPct val="150000"/>
              </a:lnSpc>
              <a:spcBef>
                <a:spcPts val="0"/>
              </a:spcBef>
              <a:buNone/>
            </a:pPr>
            <a:r>
              <a:rPr lang="uk-UA" sz="1800" dirty="0"/>
              <a:t>Як вирішити цю проблему ми покажемо в найближчому майбутньому</a:t>
            </a:r>
          </a:p>
        </p:txBody>
      </p:sp>
    </p:spTree>
    <p:extLst>
      <p:ext uri="{BB962C8B-B14F-4D97-AF65-F5344CB8AC3E}">
        <p14:creationId xmlns:p14="http://schemas.microsoft.com/office/powerpoint/2010/main" val="32930799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122" name="Picture 2">
            <a:extLst>
              <a:ext uri="{FF2B5EF4-FFF2-40B4-BE49-F238E27FC236}">
                <a16:creationId xmlns:a16="http://schemas.microsoft.com/office/drawing/2014/main" id="{2F031B39-D363-4953-9AC9-0C98033DF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261" y="1285875"/>
            <a:ext cx="1027747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3644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6146" name="Picture 2">
            <a:extLst>
              <a:ext uri="{FF2B5EF4-FFF2-40B4-BE49-F238E27FC236}">
                <a16:creationId xmlns:a16="http://schemas.microsoft.com/office/drawing/2014/main" id="{76AB0F30-9757-4F13-A4E1-2B408F416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823913"/>
            <a:ext cx="10287000"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5998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7170" name="Picture 2">
            <a:extLst>
              <a:ext uri="{FF2B5EF4-FFF2-40B4-BE49-F238E27FC236}">
                <a16:creationId xmlns:a16="http://schemas.microsoft.com/office/drawing/2014/main" id="{0EB243D6-8CAB-4979-BD59-E953AB71A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4224" y="-1"/>
            <a:ext cx="55435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085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Пошук і сортування. Лінійний пошук</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8129239" cy="6000307"/>
          </a:xfrm>
        </p:spPr>
        <p:txBody>
          <a:bodyPr>
            <a:normAutofit/>
          </a:bodyPr>
          <a:lstStyle/>
          <a:p>
            <a:pPr marL="540000" indent="360000">
              <a:lnSpc>
                <a:spcPct val="150000"/>
              </a:lnSpc>
              <a:spcBef>
                <a:spcPts val="0"/>
              </a:spcBef>
              <a:buNone/>
            </a:pPr>
            <a:r>
              <a:rPr lang="uk-UA" sz="1800" dirty="0"/>
              <a:t>Для початку ми розглянемо найпростіший зі способів пошуку даних — </a:t>
            </a:r>
            <a:r>
              <a:rPr lang="uk-UA" sz="1800" b="1" dirty="0">
                <a:highlight>
                  <a:srgbClr val="00FF00"/>
                </a:highlight>
              </a:rPr>
              <a:t>лінійний пошук</a:t>
            </a:r>
            <a:r>
              <a:rPr lang="uk-UA" sz="1800" dirty="0"/>
              <a:t>. </a:t>
            </a:r>
          </a:p>
          <a:p>
            <a:pPr marL="540000" indent="360000">
              <a:lnSpc>
                <a:spcPct val="150000"/>
              </a:lnSpc>
              <a:spcBef>
                <a:spcPts val="0"/>
              </a:spcBef>
              <a:buNone/>
            </a:pPr>
            <a:r>
              <a:rPr lang="uk-UA" sz="1800" b="1" dirty="0">
                <a:highlight>
                  <a:srgbClr val="00FF00"/>
                </a:highlight>
              </a:rPr>
              <a:t>Цей алгоритм порівнює кожен елемент масиву з ключем, наданим для пошуку</a:t>
            </a:r>
            <a:r>
              <a:rPr lang="uk-UA" sz="1800" dirty="0"/>
              <a:t>. Наш експериментальний масив не впорядкований, і може скластися ситуація, при якій шукане значення виявиться першим у масиві. Після того, як ми знайдемо значення, ми </a:t>
            </a:r>
            <a:r>
              <a:rPr lang="uk-UA" sz="1800" dirty="0" err="1"/>
              <a:t>перервемо</a:t>
            </a:r>
            <a:r>
              <a:rPr lang="uk-UA" sz="1800" dirty="0"/>
              <a:t> пошук.</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err="1">
                <a:highlight>
                  <a:srgbClr val="00FF00"/>
                </a:highlight>
              </a:rPr>
              <a:t>Зауважимо</a:t>
            </a:r>
            <a:r>
              <a:rPr lang="ru-RU" sz="1800" b="1" dirty="0">
                <a:highlight>
                  <a:srgbClr val="00FF00"/>
                </a:highlight>
              </a:rPr>
              <a:t>, </a:t>
            </a:r>
            <a:r>
              <a:rPr lang="ru-RU" sz="1800" b="1" dirty="0" err="1">
                <a:highlight>
                  <a:srgbClr val="00FF00"/>
                </a:highlight>
              </a:rPr>
              <a:t>що</a:t>
            </a:r>
            <a:r>
              <a:rPr lang="ru-RU" sz="1800" b="1" dirty="0">
                <a:highlight>
                  <a:srgbClr val="00FF00"/>
                </a:highlight>
              </a:rPr>
              <a:t> алгоритм </a:t>
            </a:r>
            <a:r>
              <a:rPr lang="ru-RU" sz="1800" b="1" dirty="0" err="1">
                <a:highlight>
                  <a:srgbClr val="00FF00"/>
                </a:highlight>
              </a:rPr>
              <a:t>лінійного</a:t>
            </a:r>
            <a:r>
              <a:rPr lang="ru-RU" sz="1800" b="1" dirty="0">
                <a:highlight>
                  <a:srgbClr val="00FF00"/>
                </a:highlight>
              </a:rPr>
              <a:t> </a:t>
            </a:r>
            <a:r>
              <a:rPr lang="ru-RU" sz="1800" b="1" dirty="0" err="1">
                <a:highlight>
                  <a:srgbClr val="00FF00"/>
                </a:highlight>
              </a:rPr>
              <a:t>пошуку</a:t>
            </a:r>
            <a:r>
              <a:rPr lang="ru-RU" sz="1800" b="1" dirty="0">
                <a:highlight>
                  <a:srgbClr val="00FF00"/>
                </a:highlight>
              </a:rPr>
              <a:t> </a:t>
            </a:r>
            <a:r>
              <a:rPr lang="ru-RU" sz="1800" b="1" dirty="0" err="1">
                <a:highlight>
                  <a:srgbClr val="00FF00"/>
                </a:highlight>
              </a:rPr>
              <a:t>чудово</a:t>
            </a:r>
            <a:r>
              <a:rPr lang="ru-RU" sz="1800" b="1" dirty="0">
                <a:highlight>
                  <a:srgbClr val="00FF00"/>
                </a:highlight>
              </a:rPr>
              <a:t> </a:t>
            </a:r>
            <a:r>
              <a:rPr lang="ru-RU" sz="1800" b="1" dirty="0" err="1">
                <a:highlight>
                  <a:srgbClr val="00FF00"/>
                </a:highlight>
              </a:rPr>
              <a:t>працює</a:t>
            </a:r>
            <a:r>
              <a:rPr lang="ru-RU" sz="1800" b="1" dirty="0">
                <a:highlight>
                  <a:srgbClr val="00FF00"/>
                </a:highlight>
              </a:rPr>
              <a:t> </a:t>
            </a:r>
            <a:r>
              <a:rPr lang="ru-RU" sz="1800" b="1" dirty="0" err="1">
                <a:highlight>
                  <a:srgbClr val="00FF00"/>
                </a:highlight>
              </a:rPr>
              <a:t>тільки</a:t>
            </a:r>
            <a:r>
              <a:rPr lang="ru-RU" sz="1800" b="1" dirty="0">
                <a:highlight>
                  <a:srgbClr val="00FF00"/>
                </a:highlight>
              </a:rPr>
              <a:t> для невеликих </a:t>
            </a:r>
            <a:r>
              <a:rPr lang="ru-RU" sz="1800" b="1" dirty="0" err="1">
                <a:highlight>
                  <a:srgbClr val="00FF00"/>
                </a:highlight>
              </a:rPr>
              <a:t>або</a:t>
            </a:r>
            <a:r>
              <a:rPr lang="ru-RU" sz="1800" b="1" dirty="0">
                <a:highlight>
                  <a:srgbClr val="00FF00"/>
                </a:highlight>
              </a:rPr>
              <a:t> </a:t>
            </a:r>
            <a:r>
              <a:rPr lang="ru-RU" sz="1800" b="1" dirty="0" err="1">
                <a:highlight>
                  <a:srgbClr val="00FF00"/>
                </a:highlight>
              </a:rPr>
              <a:t>невпорядкованих</a:t>
            </a:r>
            <a:r>
              <a:rPr lang="ru-RU" sz="1800" b="1" dirty="0">
                <a:highlight>
                  <a:srgbClr val="00FF00"/>
                </a:highlight>
              </a:rPr>
              <a:t> </a:t>
            </a:r>
            <a:r>
              <a:rPr lang="ru-RU" sz="1800" b="1" dirty="0" err="1">
                <a:highlight>
                  <a:srgbClr val="00FF00"/>
                </a:highlight>
              </a:rPr>
              <a:t>масивів</a:t>
            </a:r>
            <a:r>
              <a:rPr lang="ru-RU" sz="1800" b="1" dirty="0">
                <a:highlight>
                  <a:srgbClr val="00FF00"/>
                </a:highlight>
              </a:rPr>
              <a:t> і є абсолютно </a:t>
            </a:r>
            <a:r>
              <a:rPr lang="ru-RU" sz="1800" b="1" dirty="0" err="1">
                <a:highlight>
                  <a:srgbClr val="00FF00"/>
                </a:highlight>
              </a:rPr>
              <a:t>надійним</a:t>
            </a:r>
            <a:r>
              <a:rPr lang="ru-RU" sz="1800" b="1" dirty="0">
                <a:highlight>
                  <a:srgbClr val="00FF00"/>
                </a:highlight>
              </a:rPr>
              <a:t>.</a:t>
            </a:r>
            <a:endParaRPr lang="uk-UA" sz="1800" b="1" dirty="0">
              <a:highlight>
                <a:srgbClr val="00FF00"/>
              </a:highlight>
            </a:endParaRPr>
          </a:p>
        </p:txBody>
      </p:sp>
      <p:pic>
        <p:nvPicPr>
          <p:cNvPr id="5" name="Рисунок 4">
            <a:extLst>
              <a:ext uri="{FF2B5EF4-FFF2-40B4-BE49-F238E27FC236}">
                <a16:creationId xmlns:a16="http://schemas.microsoft.com/office/drawing/2014/main" id="{1D6E6357-43EB-4511-B84A-A75E530E3C39}"/>
              </a:ext>
            </a:extLst>
          </p:cNvPr>
          <p:cNvPicPr>
            <a:picLocks noChangeAspect="1"/>
          </p:cNvPicPr>
          <p:nvPr/>
        </p:nvPicPr>
        <p:blipFill>
          <a:blip r:embed="rId2"/>
          <a:stretch>
            <a:fillRect/>
          </a:stretch>
        </p:blipFill>
        <p:spPr>
          <a:xfrm>
            <a:off x="8271101" y="-1"/>
            <a:ext cx="3920898" cy="6858000"/>
          </a:xfrm>
          <a:prstGeom prst="rect">
            <a:avLst/>
          </a:prstGeom>
        </p:spPr>
      </p:pic>
    </p:spTree>
    <p:extLst>
      <p:ext uri="{BB962C8B-B14F-4D97-AF65-F5344CB8AC3E}">
        <p14:creationId xmlns:p14="http://schemas.microsoft.com/office/powerpoint/2010/main" val="42878542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Сортування </a:t>
            </a:r>
            <a:r>
              <a:rPr lang="uk-UA" b="1" dirty="0" err="1"/>
              <a:t>виборо</a:t>
            </a:r>
            <a:r>
              <a:rPr lang="ru-RU" b="1" dirty="0"/>
              <a:t>м</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Знайомство з алгоритмами сортування ми почнемо із </a:t>
            </a:r>
            <a:r>
              <a:rPr lang="uk-UA" sz="1800" b="1" dirty="0">
                <a:highlight>
                  <a:srgbClr val="00FF00"/>
                </a:highlight>
              </a:rPr>
              <a:t>сортування вибором</a:t>
            </a:r>
            <a:r>
              <a:rPr lang="uk-UA" sz="1800" dirty="0"/>
              <a:t>. Ідея цього методу полягає в тому, щоб створювати відсортовану послідовність шляхом приєднання до неї одного елемента за іншим у правильному порядку.</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Зараз ми з вами спробуємо побудувати готову послідовність, починаючи з лівого кінця масиву. Алгоритм складається з </a:t>
            </a:r>
            <a:r>
              <a:rPr lang="en-US" sz="1800" dirty="0">
                <a:solidFill>
                  <a:schemeClr val="accent5">
                    <a:lumMod val="75000"/>
                  </a:schemeClr>
                </a:solidFill>
                <a:latin typeface="Consolas" panose="020B0609020204030204" pitchFamily="49" charset="0"/>
              </a:rPr>
              <a:t>n</a:t>
            </a:r>
            <a:r>
              <a:rPr lang="en-US" sz="1800" dirty="0"/>
              <a:t> </a:t>
            </a:r>
            <a:r>
              <a:rPr lang="uk-UA" sz="1800" dirty="0"/>
              <a:t>послідовних кроків, починаючи від нульового і закінчуючи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n-1)</a:t>
            </a:r>
            <a:r>
              <a:rPr lang="en-US" sz="1800" dirty="0"/>
              <a:t>. </a:t>
            </a:r>
            <a:r>
              <a:rPr lang="uk-UA" sz="1800" dirty="0"/>
              <a:t>На </a:t>
            </a:r>
            <a:r>
              <a:rPr lang="en-US" sz="1800" dirty="0" err="1">
                <a:solidFill>
                  <a:schemeClr val="accent5">
                    <a:lumMod val="75000"/>
                  </a:schemeClr>
                </a:solidFill>
                <a:latin typeface="Consolas" panose="020B0609020204030204" pitchFamily="49" charset="0"/>
              </a:rPr>
              <a:t>i</a:t>
            </a:r>
            <a:r>
              <a:rPr lang="en-US" sz="1800" dirty="0"/>
              <a:t>-</a:t>
            </a:r>
            <a:r>
              <a:rPr lang="uk-UA" sz="1800" dirty="0"/>
              <a:t>му кроці вибираємо найменший з елементів </a:t>
            </a:r>
            <a:r>
              <a:rPr lang="en-US" sz="1800" dirty="0">
                <a:solidFill>
                  <a:schemeClr val="accent5">
                    <a:lumMod val="75000"/>
                  </a:schemeClr>
                </a:solidFill>
                <a:latin typeface="Consolas" panose="020B0609020204030204" pitchFamily="49" charset="0"/>
              </a:rPr>
              <a:t>a[</a:t>
            </a:r>
            <a:r>
              <a:rPr lang="en-US" sz="1800" dirty="0" err="1">
                <a:solidFill>
                  <a:schemeClr val="accent5">
                    <a:lumMod val="75000"/>
                  </a:schemeClr>
                </a:solidFill>
                <a:latin typeface="Consolas" panose="020B0609020204030204" pitchFamily="49" charset="0"/>
              </a:rPr>
              <a:t>i</a:t>
            </a:r>
            <a:r>
              <a:rPr lang="en-US" sz="1800" dirty="0">
                <a:solidFill>
                  <a:schemeClr val="accent5">
                    <a:lumMod val="75000"/>
                  </a:schemeClr>
                </a:solidFill>
                <a:latin typeface="Consolas" panose="020B0609020204030204" pitchFamily="49" charset="0"/>
              </a:rPr>
              <a:t>] ... a[n] </a:t>
            </a:r>
            <a:r>
              <a:rPr lang="uk-UA" sz="1800" dirty="0"/>
              <a:t>і міняємо його місцями з </a:t>
            </a:r>
            <a:r>
              <a:rPr lang="en-US" sz="1800" dirty="0">
                <a:solidFill>
                  <a:schemeClr val="accent5">
                    <a:lumMod val="75000"/>
                  </a:schemeClr>
                </a:solidFill>
                <a:latin typeface="Consolas" panose="020B0609020204030204" pitchFamily="49" charset="0"/>
              </a:rPr>
              <a:t>a[</a:t>
            </a:r>
            <a:r>
              <a:rPr lang="en-US" sz="1800" dirty="0" err="1">
                <a:solidFill>
                  <a:schemeClr val="accent5">
                    <a:lumMod val="75000"/>
                  </a:schemeClr>
                </a:solidFill>
                <a:latin typeface="Consolas" panose="020B0609020204030204" pitchFamily="49" charset="0"/>
              </a:rPr>
              <a:t>i</a:t>
            </a:r>
            <a:r>
              <a:rPr lang="en-US" sz="1800" dirty="0">
                <a:solidFill>
                  <a:schemeClr val="accent5">
                    <a:lumMod val="75000"/>
                  </a:schemeClr>
                </a:solidFill>
                <a:latin typeface="Consolas" panose="020B0609020204030204" pitchFamily="49" charset="0"/>
              </a:rPr>
              <a:t>]</a:t>
            </a:r>
            <a:r>
              <a:rPr lang="en-US" sz="1800" dirty="0"/>
              <a:t>. </a:t>
            </a:r>
            <a:r>
              <a:rPr lang="uk-UA" sz="1800" dirty="0"/>
              <a:t>Послідовність кроків при </a:t>
            </a:r>
            <a:r>
              <a:rPr lang="en-US" sz="1800" dirty="0">
                <a:solidFill>
                  <a:schemeClr val="accent5">
                    <a:lumMod val="75000"/>
                  </a:schemeClr>
                </a:solidFill>
                <a:latin typeface="Consolas" panose="020B0609020204030204" pitchFamily="49" charset="0"/>
              </a:rPr>
              <a:t>n=5</a:t>
            </a:r>
            <a:r>
              <a:rPr lang="en-US" sz="1800" dirty="0"/>
              <a:t> </a:t>
            </a:r>
            <a:r>
              <a:rPr lang="uk-UA" sz="1800" dirty="0"/>
              <a:t>зображена на малюнку нижче.</a:t>
            </a:r>
          </a:p>
        </p:txBody>
      </p:sp>
      <p:pic>
        <p:nvPicPr>
          <p:cNvPr id="5" name="Рисунок 4">
            <a:extLst>
              <a:ext uri="{FF2B5EF4-FFF2-40B4-BE49-F238E27FC236}">
                <a16:creationId xmlns:a16="http://schemas.microsoft.com/office/drawing/2014/main" id="{F01AC275-4E6A-4F23-89C7-5E9E669580E6}"/>
              </a:ext>
            </a:extLst>
          </p:cNvPr>
          <p:cNvPicPr>
            <a:picLocks noChangeAspect="1"/>
          </p:cNvPicPr>
          <p:nvPr/>
        </p:nvPicPr>
        <p:blipFill>
          <a:blip r:embed="rId2"/>
          <a:stretch>
            <a:fillRect/>
          </a:stretch>
        </p:blipFill>
        <p:spPr>
          <a:xfrm>
            <a:off x="1808178" y="4368055"/>
            <a:ext cx="8575644" cy="2038374"/>
          </a:xfrm>
          <a:prstGeom prst="rect">
            <a:avLst/>
          </a:prstGeom>
        </p:spPr>
      </p:pic>
    </p:spTree>
    <p:extLst>
      <p:ext uri="{BB962C8B-B14F-4D97-AF65-F5344CB8AC3E}">
        <p14:creationId xmlns:p14="http://schemas.microsoft.com/office/powerpoint/2010/main" val="115042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Сортування </a:t>
            </a:r>
            <a:r>
              <a:rPr lang="uk-UA" b="1" dirty="0" err="1"/>
              <a:t>виборо</a:t>
            </a:r>
            <a:r>
              <a:rPr lang="ru-RU" b="1" dirty="0"/>
              <a:t>м</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8854068" cy="6000307"/>
          </a:xfrm>
        </p:spPr>
        <p:txBody>
          <a:bodyPr>
            <a:normAutofit/>
          </a:bodyPr>
          <a:lstStyle/>
          <a:p>
            <a:pPr marL="540000" indent="360000">
              <a:lnSpc>
                <a:spcPct val="150000"/>
              </a:lnSpc>
              <a:spcBef>
                <a:spcPts val="0"/>
              </a:spcBef>
              <a:buNone/>
            </a:pPr>
            <a:r>
              <a:rPr lang="uk-UA" sz="1800" dirty="0"/>
              <a:t>Незалежно від номера поточного кроку </a:t>
            </a:r>
            <a:r>
              <a:rPr lang="en-US" sz="1800" dirty="0" err="1">
                <a:solidFill>
                  <a:schemeClr val="accent5">
                    <a:lumMod val="75000"/>
                  </a:schemeClr>
                </a:solidFill>
                <a:latin typeface="Consolas" panose="020B0609020204030204" pitchFamily="49" charset="0"/>
              </a:rPr>
              <a:t>i</a:t>
            </a:r>
            <a:r>
              <a:rPr lang="en-US" sz="1800" dirty="0"/>
              <a:t>, </a:t>
            </a:r>
            <a:r>
              <a:rPr lang="uk-UA" sz="1800" dirty="0"/>
              <a:t>послідовність </a:t>
            </a:r>
            <a:r>
              <a:rPr lang="en-US" sz="1800" dirty="0">
                <a:solidFill>
                  <a:schemeClr val="accent5">
                    <a:lumMod val="75000"/>
                  </a:schemeClr>
                </a:solidFill>
                <a:latin typeface="Consolas" panose="020B0609020204030204" pitchFamily="49" charset="0"/>
              </a:rPr>
              <a:t>a[0]...a[</a:t>
            </a:r>
            <a:r>
              <a:rPr lang="en-US" sz="1800" dirty="0" err="1">
                <a:solidFill>
                  <a:schemeClr val="accent5">
                    <a:lumMod val="75000"/>
                  </a:schemeClr>
                </a:solidFill>
                <a:latin typeface="Consolas" panose="020B0609020204030204" pitchFamily="49" charset="0"/>
              </a:rPr>
              <a:t>i</a:t>
            </a:r>
            <a:r>
              <a:rPr lang="en-US" sz="1800" dirty="0">
                <a:solidFill>
                  <a:schemeClr val="accent5">
                    <a:lumMod val="75000"/>
                  </a:schemeClr>
                </a:solidFill>
                <a:latin typeface="Consolas" panose="020B0609020204030204" pitchFamily="49" charset="0"/>
              </a:rPr>
              <a:t>] </a:t>
            </a:r>
            <a:r>
              <a:rPr lang="uk-UA" sz="1800" dirty="0"/>
              <a:t>є впорядкованою. У такий спосіб, на етапі (</a:t>
            </a:r>
            <a:r>
              <a:rPr lang="en-US" sz="1800" dirty="0">
                <a:solidFill>
                  <a:schemeClr val="accent5">
                    <a:lumMod val="75000"/>
                  </a:schemeClr>
                </a:solidFill>
                <a:latin typeface="Consolas" panose="020B0609020204030204" pitchFamily="49" charset="0"/>
              </a:rPr>
              <a:t>n-1</a:t>
            </a:r>
            <a:r>
              <a:rPr lang="en-US" sz="1800" dirty="0"/>
              <a:t>) </a:t>
            </a:r>
            <a:r>
              <a:rPr lang="uk-UA" sz="1800" dirty="0"/>
              <a:t>вся послідовність, окрім </a:t>
            </a:r>
            <a:r>
              <a:rPr lang="en-US" sz="1800" dirty="0">
                <a:solidFill>
                  <a:schemeClr val="accent5">
                    <a:lumMod val="75000"/>
                  </a:schemeClr>
                </a:solidFill>
                <a:latin typeface="Consolas" panose="020B0609020204030204" pitchFamily="49" charset="0"/>
              </a:rPr>
              <a:t>a[n]</a:t>
            </a:r>
            <a:r>
              <a:rPr lang="en-US" sz="1800" dirty="0"/>
              <a:t>, </a:t>
            </a:r>
            <a:r>
              <a:rPr lang="uk-UA" sz="1800" dirty="0"/>
              <a:t>виявляється відсортованою, а </a:t>
            </a:r>
            <a:r>
              <a:rPr lang="en-US" sz="1800" dirty="0">
                <a:solidFill>
                  <a:schemeClr val="accent5">
                    <a:lumMod val="75000"/>
                  </a:schemeClr>
                </a:solidFill>
                <a:latin typeface="Consolas" panose="020B0609020204030204" pitchFamily="49" charset="0"/>
              </a:rPr>
              <a:t>a[n]</a:t>
            </a:r>
            <a:r>
              <a:rPr lang="en-US" sz="1800" dirty="0"/>
              <a:t> </a:t>
            </a:r>
            <a:r>
              <a:rPr lang="uk-UA" sz="1800" dirty="0"/>
              <a:t>стоїть на останньому місці по праву: усі менші елементи вже пішли наліво. Розглянемо приклад, який реалізує цей метод:</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Основні принципи методу </a:t>
            </a:r>
            <a:endParaRPr lang="en-US" sz="1800" dirty="0"/>
          </a:p>
          <a:p>
            <a:pPr marL="882900" indent="-342900">
              <a:lnSpc>
                <a:spcPct val="150000"/>
              </a:lnSpc>
              <a:spcBef>
                <a:spcPts val="0"/>
              </a:spcBef>
              <a:buAutoNum type="arabicPeriod"/>
            </a:pPr>
            <a:r>
              <a:rPr lang="uk-UA" sz="1800" dirty="0"/>
              <a:t>Для знаходження найменшого елемента з </a:t>
            </a:r>
            <a:r>
              <a:rPr lang="en-US" sz="1800" dirty="0">
                <a:solidFill>
                  <a:schemeClr val="accent5">
                    <a:lumMod val="75000"/>
                  </a:schemeClr>
                </a:solidFill>
                <a:latin typeface="Consolas" panose="020B0609020204030204" pitchFamily="49" charset="0"/>
              </a:rPr>
              <a:t>n+1</a:t>
            </a:r>
            <a:r>
              <a:rPr lang="en-US" sz="1800" dirty="0"/>
              <a:t>, </a:t>
            </a:r>
            <a:r>
              <a:rPr lang="uk-UA" sz="1800" dirty="0"/>
              <a:t>розглянутий алгоритм робить </a:t>
            </a:r>
            <a:r>
              <a:rPr lang="en-US" sz="1800" dirty="0">
                <a:solidFill>
                  <a:schemeClr val="accent5">
                    <a:lumMod val="75000"/>
                  </a:schemeClr>
                </a:solidFill>
                <a:latin typeface="Consolas" panose="020B0609020204030204" pitchFamily="49" charset="0"/>
              </a:rPr>
              <a:t>n</a:t>
            </a:r>
            <a:r>
              <a:rPr lang="en-US" sz="1800" dirty="0"/>
              <a:t> </a:t>
            </a:r>
            <a:r>
              <a:rPr lang="uk-UA" sz="1800" dirty="0"/>
              <a:t>порівнянь. Отже, через те, що кількість обмінів завжди буде меншою за кількість порівнянь, час сортування зростає відповідно до кількості елементів. </a:t>
            </a:r>
            <a:endParaRPr lang="en-US" sz="1800" dirty="0"/>
          </a:p>
          <a:p>
            <a:pPr marL="882900" indent="-342900">
              <a:lnSpc>
                <a:spcPct val="150000"/>
              </a:lnSpc>
              <a:spcBef>
                <a:spcPts val="0"/>
              </a:spcBef>
              <a:buAutoNum type="arabicPeriod"/>
            </a:pPr>
            <a:r>
              <a:rPr lang="uk-UA" sz="1800" dirty="0"/>
              <a:t>Алгоритм не використовує додаткову пам'ять — усі операції відбуваються «на місці».</a:t>
            </a:r>
            <a:endParaRPr lang="uk-UA" sz="2800" dirty="0"/>
          </a:p>
          <a:p>
            <a:pPr marL="540000" indent="360000">
              <a:lnSpc>
                <a:spcPct val="150000"/>
              </a:lnSpc>
              <a:spcBef>
                <a:spcPts val="0"/>
              </a:spcBef>
              <a:buNone/>
            </a:pPr>
            <a:endParaRPr lang="en-US" sz="1800" dirty="0"/>
          </a:p>
        </p:txBody>
      </p:sp>
      <p:pic>
        <p:nvPicPr>
          <p:cNvPr id="5" name="Рисунок 4">
            <a:extLst>
              <a:ext uri="{FF2B5EF4-FFF2-40B4-BE49-F238E27FC236}">
                <a16:creationId xmlns:a16="http://schemas.microsoft.com/office/drawing/2014/main" id="{BEE4BEA2-1772-4505-B7B6-5F17864FD063}"/>
              </a:ext>
            </a:extLst>
          </p:cNvPr>
          <p:cNvPicPr>
            <a:picLocks noChangeAspect="1"/>
          </p:cNvPicPr>
          <p:nvPr/>
        </p:nvPicPr>
        <p:blipFill>
          <a:blip r:embed="rId2"/>
          <a:stretch>
            <a:fillRect/>
          </a:stretch>
        </p:blipFill>
        <p:spPr>
          <a:xfrm>
            <a:off x="9071181" y="-1"/>
            <a:ext cx="2390749" cy="6858000"/>
          </a:xfrm>
          <a:prstGeom prst="rect">
            <a:avLst/>
          </a:prstGeom>
        </p:spPr>
      </p:pic>
    </p:spTree>
    <p:extLst>
      <p:ext uri="{BB962C8B-B14F-4D97-AF65-F5344CB8AC3E}">
        <p14:creationId xmlns:p14="http://schemas.microsoft.com/office/powerpoint/2010/main" val="35505229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8194" name="Picture 2" descr="Insertion Sort, Selection Sort, and Bubble Sort | by Sharad Satsangi |  Medium">
            <a:extLst>
              <a:ext uri="{FF2B5EF4-FFF2-40B4-BE49-F238E27FC236}">
                <a16:creationId xmlns:a16="http://schemas.microsoft.com/office/drawing/2014/main" id="{12B6FA6F-BB23-4E52-A17D-0B43716F0F4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19042" y="857691"/>
            <a:ext cx="8553914" cy="4887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4102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a:bodyPr>
          <a:lstStyle/>
          <a:p>
            <a:pPr marL="720000"/>
            <a:r>
              <a:rPr lang="uk-UA" b="1" dirty="0"/>
              <a:t>«</a:t>
            </a:r>
            <a:r>
              <a:rPr lang="uk-UA" b="1" dirty="0" err="1"/>
              <a:t>Бульбашкове</a:t>
            </a:r>
            <a:r>
              <a:rPr lang="uk-UA" b="1" dirty="0"/>
              <a:t>» сортування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Ідея методу полягає в наступному: крок сортування полягає в проході </a:t>
            </a:r>
            <a:r>
              <a:rPr lang="uk-UA" sz="1800" b="1" dirty="0">
                <a:highlight>
                  <a:srgbClr val="00FF00"/>
                </a:highlight>
              </a:rPr>
              <a:t>знизу вгору по масиву</a:t>
            </a:r>
            <a:r>
              <a:rPr lang="uk-UA" sz="1800" dirty="0"/>
              <a:t>. Під час проходу переглядаються </a:t>
            </a:r>
            <a:r>
              <a:rPr lang="uk-UA" sz="1800" b="1" dirty="0">
                <a:highlight>
                  <a:srgbClr val="00FF00"/>
                </a:highlight>
              </a:rPr>
              <a:t>пари сусідніх елементів</a:t>
            </a:r>
            <a:r>
              <a:rPr lang="uk-UA" sz="1800" dirty="0"/>
              <a:t>. </a:t>
            </a:r>
            <a:r>
              <a:rPr lang="uk-UA" sz="1800" b="1" dirty="0">
                <a:highlight>
                  <a:srgbClr val="00FF00"/>
                </a:highlight>
              </a:rPr>
              <a:t>Якщо елементи якоїсь пари розташовані в неправильному порядку, то міняємо їх місцями</a:t>
            </a:r>
            <a:r>
              <a:rPr lang="uk-UA" sz="1800" dirty="0"/>
              <a:t>. Для реалізації розташуємо масив зверху вниз, від нульового елемента до останнього. Після нульового проходу по масиву «вгорі» виявляється «найлегший» елемент — звідси аналогія з бульбашкою. Наступний прохід робиться до другого зверху елемента, так другий за розміром елемент піднімається на правильну позицію.</a:t>
            </a:r>
            <a:endParaRPr lang="uk-UA" dirty="0"/>
          </a:p>
          <a:p>
            <a:pPr marL="540000" indent="360000">
              <a:lnSpc>
                <a:spcPct val="150000"/>
              </a:lnSpc>
              <a:spcBef>
                <a:spcPts val="0"/>
              </a:spcBef>
              <a:buNone/>
            </a:pPr>
            <a:endParaRPr lang="uk-UA" sz="2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72952C56-F14C-4733-9DA2-B7DA63FA3DE5}"/>
              </a:ext>
            </a:extLst>
          </p:cNvPr>
          <p:cNvPicPr>
            <a:picLocks noChangeAspect="1"/>
          </p:cNvPicPr>
          <p:nvPr/>
        </p:nvPicPr>
        <p:blipFill>
          <a:blip r:embed="rId2"/>
          <a:stretch>
            <a:fillRect/>
          </a:stretch>
        </p:blipFill>
        <p:spPr>
          <a:xfrm>
            <a:off x="2553039" y="3429000"/>
            <a:ext cx="7085921" cy="3217705"/>
          </a:xfrm>
          <a:prstGeom prst="rect">
            <a:avLst/>
          </a:prstGeom>
        </p:spPr>
      </p:pic>
    </p:spTree>
    <p:extLst>
      <p:ext uri="{BB962C8B-B14F-4D97-AF65-F5344CB8AC3E}">
        <p14:creationId xmlns:p14="http://schemas.microsoft.com/office/powerpoint/2010/main" val="14131808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a:t>
            </a:r>
            <a:r>
              <a:rPr lang="uk-UA" b="1" dirty="0" err="1"/>
              <a:t>Бульбашкове</a:t>
            </a:r>
            <a:r>
              <a:rPr lang="uk-UA" b="1" dirty="0"/>
              <a:t>» сортування</a:t>
            </a:r>
            <a:endParaRPr lang="uk-UA"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7750098" cy="6000307"/>
          </a:xfrm>
        </p:spPr>
        <p:txBody>
          <a:bodyPr>
            <a:normAutofit/>
          </a:bodyPr>
          <a:lstStyle/>
          <a:p>
            <a:pPr marL="540000" indent="360000">
              <a:lnSpc>
                <a:spcPct val="150000"/>
              </a:lnSpc>
              <a:spcBef>
                <a:spcPts val="0"/>
              </a:spcBef>
              <a:buNone/>
            </a:pPr>
            <a:r>
              <a:rPr lang="ru-RU" sz="1800" dirty="0"/>
              <a:t>Робимо проходи по </a:t>
            </a:r>
            <a:r>
              <a:rPr lang="ru-RU" sz="1800" dirty="0" err="1"/>
              <a:t>нижній</a:t>
            </a:r>
            <a:r>
              <a:rPr lang="ru-RU" sz="1800" dirty="0"/>
              <a:t> </a:t>
            </a:r>
            <a:r>
              <a:rPr lang="ru-RU" sz="1800" dirty="0" err="1"/>
              <a:t>частині</a:t>
            </a:r>
            <a:r>
              <a:rPr lang="ru-RU" sz="1800" dirty="0"/>
              <a:t> </a:t>
            </a:r>
            <a:r>
              <a:rPr lang="ru-RU" sz="1800" dirty="0" err="1"/>
              <a:t>масиву</a:t>
            </a:r>
            <a:r>
              <a:rPr lang="ru-RU" sz="1800" dirty="0"/>
              <a:t>, </a:t>
            </a:r>
            <a:r>
              <a:rPr lang="ru-RU" sz="1800" dirty="0" err="1"/>
              <a:t>що</a:t>
            </a:r>
            <a:r>
              <a:rPr lang="ru-RU" sz="1800" dirty="0"/>
              <a:t> </a:t>
            </a:r>
            <a:r>
              <a:rPr lang="ru-RU" sz="1800" dirty="0" err="1"/>
              <a:t>зменшується</a:t>
            </a:r>
            <a:r>
              <a:rPr lang="ru-RU" sz="1800" dirty="0"/>
              <a:t> </a:t>
            </a:r>
            <a:r>
              <a:rPr lang="ru-RU" sz="1800" dirty="0" err="1"/>
              <a:t>доти</a:t>
            </a:r>
            <a:r>
              <a:rPr lang="ru-RU" sz="1800" dirty="0"/>
              <a:t>, доки в </a:t>
            </a:r>
            <a:r>
              <a:rPr lang="ru-RU" sz="1800" dirty="0" err="1"/>
              <a:t>ній</a:t>
            </a:r>
            <a:r>
              <a:rPr lang="ru-RU" sz="1800" dirty="0"/>
              <a:t> не </a:t>
            </a:r>
            <a:r>
              <a:rPr lang="ru-RU" sz="1800" dirty="0" err="1"/>
              <a:t>залишиться</a:t>
            </a:r>
            <a:r>
              <a:rPr lang="ru-RU" sz="1800" dirty="0"/>
              <a:t> </a:t>
            </a:r>
            <a:r>
              <a:rPr lang="ru-RU" sz="1800" dirty="0" err="1"/>
              <a:t>тільки</a:t>
            </a:r>
            <a:r>
              <a:rPr lang="ru-RU" sz="1800" dirty="0"/>
              <a:t> один </a:t>
            </a:r>
            <a:r>
              <a:rPr lang="ru-RU" sz="1800" dirty="0" err="1"/>
              <a:t>елемент</a:t>
            </a:r>
            <a:r>
              <a:rPr lang="ru-RU" sz="1800" dirty="0"/>
              <a:t>. На </a:t>
            </a:r>
            <a:r>
              <a:rPr lang="ru-RU" sz="1800" dirty="0" err="1"/>
              <a:t>цьому</a:t>
            </a:r>
            <a:r>
              <a:rPr lang="ru-RU" sz="1800" dirty="0"/>
              <a:t> </a:t>
            </a:r>
            <a:r>
              <a:rPr lang="ru-RU" sz="1800" dirty="0" err="1"/>
              <a:t>сортування</a:t>
            </a:r>
            <a:r>
              <a:rPr lang="ru-RU" sz="1800" dirty="0"/>
              <a:t> </a:t>
            </a:r>
            <a:r>
              <a:rPr lang="ru-RU" sz="1800" dirty="0" err="1"/>
              <a:t>закінчується</a:t>
            </a:r>
            <a:r>
              <a:rPr lang="ru-RU" sz="1800" dirty="0"/>
              <a:t>, </a:t>
            </a:r>
            <a:r>
              <a:rPr lang="ru-RU" sz="1800" dirty="0" err="1"/>
              <a:t>адже</a:t>
            </a:r>
            <a:r>
              <a:rPr lang="ru-RU" sz="1800" dirty="0"/>
              <a:t> </a:t>
            </a:r>
            <a:r>
              <a:rPr lang="ru-RU" sz="1800" dirty="0" err="1"/>
              <a:t>послідовність</a:t>
            </a:r>
            <a:r>
              <a:rPr lang="ru-RU" sz="1800" dirty="0"/>
              <a:t> </a:t>
            </a:r>
            <a:r>
              <a:rPr lang="ru-RU" sz="1800" dirty="0" err="1"/>
              <a:t>упорядкована</a:t>
            </a:r>
            <a:r>
              <a:rPr lang="ru-RU" sz="1800" dirty="0"/>
              <a:t> за </a:t>
            </a:r>
            <a:r>
              <a:rPr lang="ru-RU" sz="1800" dirty="0" err="1"/>
              <a:t>зростанням</a:t>
            </a:r>
            <a:r>
              <a:rPr lang="ru-RU" sz="1800" dirty="0"/>
              <a:t>. </a:t>
            </a:r>
            <a:endParaRPr lang="uk-UA" sz="2800" dirty="0"/>
          </a:p>
        </p:txBody>
      </p:sp>
      <p:pic>
        <p:nvPicPr>
          <p:cNvPr id="5" name="Рисунок 4">
            <a:extLst>
              <a:ext uri="{FF2B5EF4-FFF2-40B4-BE49-F238E27FC236}">
                <a16:creationId xmlns:a16="http://schemas.microsoft.com/office/drawing/2014/main" id="{D4285076-A42A-4070-8DDC-F5CCA3600058}"/>
              </a:ext>
            </a:extLst>
          </p:cNvPr>
          <p:cNvPicPr>
            <a:picLocks noChangeAspect="1"/>
          </p:cNvPicPr>
          <p:nvPr/>
        </p:nvPicPr>
        <p:blipFill>
          <a:blip r:embed="rId2"/>
          <a:stretch>
            <a:fillRect/>
          </a:stretch>
        </p:blipFill>
        <p:spPr>
          <a:xfrm>
            <a:off x="475130" y="3284924"/>
            <a:ext cx="4372585" cy="2400635"/>
          </a:xfrm>
          <a:prstGeom prst="rect">
            <a:avLst/>
          </a:prstGeom>
        </p:spPr>
      </p:pic>
      <p:pic>
        <p:nvPicPr>
          <p:cNvPr id="7" name="Рисунок 6">
            <a:extLst>
              <a:ext uri="{FF2B5EF4-FFF2-40B4-BE49-F238E27FC236}">
                <a16:creationId xmlns:a16="http://schemas.microsoft.com/office/drawing/2014/main" id="{D086B9EC-89CE-438B-B082-14E652FCADBA}"/>
              </a:ext>
            </a:extLst>
          </p:cNvPr>
          <p:cNvPicPr>
            <a:picLocks noChangeAspect="1"/>
          </p:cNvPicPr>
          <p:nvPr/>
        </p:nvPicPr>
        <p:blipFill>
          <a:blip r:embed="rId3"/>
          <a:stretch>
            <a:fillRect/>
          </a:stretch>
        </p:blipFill>
        <p:spPr>
          <a:xfrm>
            <a:off x="8601992" y="0"/>
            <a:ext cx="3485243" cy="6858000"/>
          </a:xfrm>
          <a:prstGeom prst="rect">
            <a:avLst/>
          </a:prstGeom>
        </p:spPr>
      </p:pic>
    </p:spTree>
    <p:extLst>
      <p:ext uri="{BB962C8B-B14F-4D97-AF65-F5344CB8AC3E}">
        <p14:creationId xmlns:p14="http://schemas.microsoft.com/office/powerpoint/2010/main" val="2244290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Поняття масиву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групі навчається </a:t>
            </a:r>
            <a:r>
              <a:rPr lang="uk-UA" sz="1800" b="1" dirty="0"/>
              <a:t>12</a:t>
            </a:r>
            <a:r>
              <a:rPr lang="uk-UA" sz="1800" dirty="0"/>
              <a:t> студентів. Кожен студент отримує оцінку за виконане домашнє завдання. Необхідно вивести на екран оцінку обраного студента.</a:t>
            </a:r>
          </a:p>
        </p:txBody>
      </p:sp>
      <p:pic>
        <p:nvPicPr>
          <p:cNvPr id="5" name="Рисунок 4">
            <a:extLst>
              <a:ext uri="{FF2B5EF4-FFF2-40B4-BE49-F238E27FC236}">
                <a16:creationId xmlns:a16="http://schemas.microsoft.com/office/drawing/2014/main" id="{7FECC9AC-4EAC-4015-83FD-48BE54F2BFC7}"/>
              </a:ext>
            </a:extLst>
          </p:cNvPr>
          <p:cNvPicPr>
            <a:picLocks noChangeAspect="1"/>
          </p:cNvPicPr>
          <p:nvPr/>
        </p:nvPicPr>
        <p:blipFill>
          <a:blip r:embed="rId2"/>
          <a:stretch>
            <a:fillRect/>
          </a:stretch>
        </p:blipFill>
        <p:spPr>
          <a:xfrm>
            <a:off x="3330472" y="1777535"/>
            <a:ext cx="5531053" cy="5080464"/>
          </a:xfrm>
          <a:prstGeom prst="rect">
            <a:avLst/>
          </a:prstGeom>
        </p:spPr>
      </p:pic>
    </p:spTree>
    <p:extLst>
      <p:ext uri="{BB962C8B-B14F-4D97-AF65-F5344CB8AC3E}">
        <p14:creationId xmlns:p14="http://schemas.microsoft.com/office/powerpoint/2010/main" val="29994877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a:t>
            </a:r>
            <a:r>
              <a:rPr lang="uk-UA" b="1" dirty="0" err="1"/>
              <a:t>Бульбашкове</a:t>
            </a:r>
            <a:r>
              <a:rPr lang="uk-UA" b="1" dirty="0"/>
              <a:t>» сортування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Середня кількість порівнянь та обмінів мають </a:t>
            </a:r>
            <a:r>
              <a:rPr lang="uk-UA" sz="1800" b="1" dirty="0">
                <a:highlight>
                  <a:srgbClr val="FFFF00"/>
                </a:highlight>
              </a:rPr>
              <a:t>квадратичний порядок зростання</a:t>
            </a:r>
            <a:r>
              <a:rPr lang="uk-UA" sz="1800" dirty="0"/>
              <a:t>, звідси можна зробити висновок, що </a:t>
            </a:r>
            <a:r>
              <a:rPr lang="uk-UA" sz="1800" b="1" dirty="0">
                <a:highlight>
                  <a:srgbClr val="FFFF00"/>
                </a:highlight>
              </a:rPr>
              <a:t>алгоритм бульбашки дуже повільний і малоефективний</a:t>
            </a:r>
            <a:r>
              <a:rPr lang="uk-UA" sz="1800" dirty="0"/>
              <a:t>. Проте, у нього є величезний плюс: він простий і його можна по-всякому покращувати. Що ми зараз і зробимо.</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Розглянемо ситуацію, коли </a:t>
            </a:r>
            <a:r>
              <a:rPr lang="uk-UA" sz="1800" b="1" dirty="0">
                <a:highlight>
                  <a:srgbClr val="00FF00"/>
                </a:highlight>
              </a:rPr>
              <a:t>на якому-небудь із проходів не відбулося жодного обміну</a:t>
            </a:r>
            <a:r>
              <a:rPr lang="uk-UA" sz="1800" dirty="0"/>
              <a:t>. Це означає, що всі пари розташовані в правильному порядку; </a:t>
            </a:r>
            <a:r>
              <a:rPr lang="uk-UA" sz="1800" b="1" dirty="0">
                <a:highlight>
                  <a:srgbClr val="00FF00"/>
                </a:highlight>
              </a:rPr>
              <a:t>тож масив уже відсортовано</a:t>
            </a:r>
            <a:r>
              <a:rPr lang="uk-UA" sz="1800" dirty="0"/>
              <a:t>, і продовжувати процес немає сенсу. Отже, перший крок оптимізації полягає в запам'ятовуванні, чи проводився на цьому проході будь-який обмін. Якщо ні, алгоритм закінчує роботу.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Процес оптимізації можна продовжити, запам'ятовуючи не тільки сам факт обміну, але й </a:t>
            </a:r>
            <a:r>
              <a:rPr lang="uk-UA" sz="1800" b="1" dirty="0">
                <a:highlight>
                  <a:srgbClr val="00FF00"/>
                </a:highlight>
              </a:rPr>
              <a:t>індекс останнього обміну </a:t>
            </a:r>
            <a:r>
              <a:rPr lang="en-US" sz="1800" b="1" dirty="0">
                <a:highlight>
                  <a:srgbClr val="00FF00"/>
                </a:highlight>
              </a:rPr>
              <a:t>k</a:t>
            </a:r>
            <a:r>
              <a:rPr lang="en-US" sz="1800" dirty="0"/>
              <a:t>. </a:t>
            </a:r>
            <a:r>
              <a:rPr lang="uk-UA" sz="1800" dirty="0"/>
              <a:t>Дійсно, усі пари сусідніх елементів з індексами, меншими за </a:t>
            </a:r>
            <a:r>
              <a:rPr lang="en-US" sz="1800" b="1" dirty="0"/>
              <a:t>k</a:t>
            </a:r>
            <a:r>
              <a:rPr lang="en-US" sz="1800" dirty="0"/>
              <a:t>, </a:t>
            </a:r>
            <a:r>
              <a:rPr lang="uk-UA" sz="1800" dirty="0"/>
              <a:t>уже розташовані в потрібному порядку. Подальші проходи можна закінчувати на індексі </a:t>
            </a:r>
            <a:r>
              <a:rPr lang="en-US" sz="1800" b="1" dirty="0"/>
              <a:t>k</a:t>
            </a:r>
            <a:r>
              <a:rPr lang="en-US" sz="1800" dirty="0"/>
              <a:t>, </a:t>
            </a:r>
            <a:r>
              <a:rPr lang="uk-UA" sz="1800" dirty="0"/>
              <a:t>замість того щоб рухатися до встановленої заздалегідь верхньої межі </a:t>
            </a:r>
            <a:r>
              <a:rPr lang="en-US" sz="1800" b="1" dirty="0" err="1"/>
              <a:t>i</a:t>
            </a:r>
            <a:r>
              <a:rPr lang="en-US" sz="1800" dirty="0"/>
              <a:t>.</a:t>
            </a:r>
            <a:endParaRPr lang="en-US" dirty="0"/>
          </a:p>
          <a:p>
            <a:pPr marL="540000" indent="360000">
              <a:lnSpc>
                <a:spcPct val="150000"/>
              </a:lnSpc>
              <a:spcBef>
                <a:spcPts val="0"/>
              </a:spcBef>
              <a:buNone/>
            </a:pPr>
            <a:endParaRPr lang="en-US" sz="2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uk-UA" sz="2800" dirty="0"/>
          </a:p>
        </p:txBody>
      </p:sp>
    </p:spTree>
    <p:extLst>
      <p:ext uri="{BB962C8B-B14F-4D97-AF65-F5344CB8AC3E}">
        <p14:creationId xmlns:p14="http://schemas.microsoft.com/office/powerpoint/2010/main" val="26924136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a:t>
            </a:r>
            <a:r>
              <a:rPr lang="uk-UA" b="1" dirty="0" err="1"/>
              <a:t>Бульбашкове</a:t>
            </a:r>
            <a:r>
              <a:rPr lang="uk-UA" b="1" dirty="0"/>
              <a:t>» сортування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8742556" cy="6000307"/>
          </a:xfrm>
        </p:spPr>
        <p:txBody>
          <a:bodyPr>
            <a:normAutofit/>
          </a:bodyPr>
          <a:lstStyle/>
          <a:p>
            <a:pPr marL="540000" indent="360000">
              <a:lnSpc>
                <a:spcPct val="150000"/>
              </a:lnSpc>
              <a:spcBef>
                <a:spcPts val="0"/>
              </a:spcBef>
              <a:buNone/>
            </a:pPr>
            <a:r>
              <a:rPr lang="uk-UA" sz="1800" dirty="0"/>
              <a:t>Якісно інше поліпшення алгоритму можна отримати з наступного спостереження. Хоча «легка» бульбашка знизу підніметься наверх за один прохід, «важкі» бульбашки опускаються з мінімальною швидкістю: один крок за ітерацію. Отже, масив </a:t>
            </a:r>
            <a:r>
              <a:rPr lang="uk-UA" sz="1800" dirty="0">
                <a:solidFill>
                  <a:schemeClr val="accent5">
                    <a:lumMod val="75000"/>
                  </a:schemeClr>
                </a:solidFill>
                <a:latin typeface="Consolas" panose="020B0609020204030204" pitchFamily="49" charset="0"/>
              </a:rPr>
              <a:t>2 3 4 5 6 1 </a:t>
            </a:r>
            <a:r>
              <a:rPr lang="uk-UA" sz="1800" dirty="0"/>
              <a:t>буде відсортований за </a:t>
            </a:r>
            <a:r>
              <a:rPr lang="uk-UA" sz="1800" dirty="0">
                <a:solidFill>
                  <a:schemeClr val="accent5">
                    <a:lumMod val="75000"/>
                  </a:schemeClr>
                </a:solidFill>
                <a:latin typeface="Consolas" panose="020B0609020204030204" pitchFamily="49" charset="0"/>
              </a:rPr>
              <a:t>1</a:t>
            </a:r>
            <a:r>
              <a:rPr lang="uk-UA" sz="1800" dirty="0"/>
              <a:t> прохід, а сортування послідовності </a:t>
            </a:r>
            <a:r>
              <a:rPr lang="uk-UA" sz="1800" dirty="0">
                <a:solidFill>
                  <a:schemeClr val="accent5">
                    <a:lumMod val="75000"/>
                  </a:schemeClr>
                </a:solidFill>
                <a:latin typeface="Consolas" panose="020B0609020204030204" pitchFamily="49" charset="0"/>
              </a:rPr>
              <a:t>6 1 2 3 4 5 </a:t>
            </a:r>
            <a:r>
              <a:rPr lang="uk-UA" sz="1800" dirty="0"/>
              <a:t>вимагатиме </a:t>
            </a:r>
            <a:r>
              <a:rPr lang="uk-UA" sz="1800" dirty="0">
                <a:solidFill>
                  <a:schemeClr val="accent5">
                    <a:lumMod val="75000"/>
                  </a:schemeClr>
                </a:solidFill>
                <a:latin typeface="Consolas" panose="020B0609020204030204" pitchFamily="49" charset="0"/>
              </a:rPr>
              <a:t>5</a:t>
            </a:r>
            <a:r>
              <a:rPr lang="uk-UA" sz="1800" dirty="0"/>
              <a:t> проходів. Щоб уникнути подібного ефекту, можна змінювати напрямок проходів, що йдуть один за одним. Такий алгоритм іноді називають «</a:t>
            </a:r>
            <a:r>
              <a:rPr lang="uk-UA" sz="1800" b="1" dirty="0" err="1">
                <a:highlight>
                  <a:srgbClr val="00FF00"/>
                </a:highlight>
              </a:rPr>
              <a:t>шейкер</a:t>
            </a:r>
            <a:r>
              <a:rPr lang="uk-UA" sz="1800" b="1" dirty="0">
                <a:highlight>
                  <a:srgbClr val="00FF00"/>
                </a:highlight>
              </a:rPr>
              <a:t>-сортуванням</a:t>
            </a:r>
            <a:r>
              <a:rPr lang="uk-UA" sz="1800" dirty="0"/>
              <a:t>» (сортуванням змішуванням).</a:t>
            </a: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B472653E-C831-41EC-8B87-064CA2287BAB}"/>
              </a:ext>
            </a:extLst>
          </p:cNvPr>
          <p:cNvPicPr>
            <a:picLocks noChangeAspect="1"/>
          </p:cNvPicPr>
          <p:nvPr/>
        </p:nvPicPr>
        <p:blipFill>
          <a:blip r:embed="rId2"/>
          <a:stretch>
            <a:fillRect/>
          </a:stretch>
        </p:blipFill>
        <p:spPr>
          <a:xfrm>
            <a:off x="9346162" y="-1"/>
            <a:ext cx="2845837" cy="6858000"/>
          </a:xfrm>
          <a:prstGeom prst="rect">
            <a:avLst/>
          </a:prstGeom>
        </p:spPr>
      </p:pic>
    </p:spTree>
    <p:extLst>
      <p:ext uri="{BB962C8B-B14F-4D97-AF65-F5344CB8AC3E}">
        <p14:creationId xmlns:p14="http://schemas.microsoft.com/office/powerpoint/2010/main" val="4593646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Сортування вставками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fontScale="92500" lnSpcReduction="10000"/>
          </a:bodyPr>
          <a:lstStyle/>
          <a:p>
            <a:pPr marL="540000" indent="360000">
              <a:lnSpc>
                <a:spcPct val="150000"/>
              </a:lnSpc>
              <a:spcBef>
                <a:spcPts val="0"/>
              </a:spcBef>
              <a:buNone/>
            </a:pPr>
            <a:r>
              <a:rPr lang="ru-RU" sz="1800" b="1" dirty="0" err="1">
                <a:highlight>
                  <a:srgbClr val="00FF00"/>
                </a:highlight>
              </a:rPr>
              <a:t>Сортування</a:t>
            </a:r>
            <a:r>
              <a:rPr lang="ru-RU" sz="1800" b="1" dirty="0">
                <a:highlight>
                  <a:srgbClr val="00FF00"/>
                </a:highlight>
              </a:rPr>
              <a:t> </a:t>
            </a:r>
            <a:r>
              <a:rPr lang="ru-RU" sz="1800" b="1" dirty="0" err="1">
                <a:highlight>
                  <a:srgbClr val="00FF00"/>
                </a:highlight>
              </a:rPr>
              <a:t>простими</a:t>
            </a:r>
            <a:r>
              <a:rPr lang="ru-RU" sz="1800" b="1" dirty="0">
                <a:highlight>
                  <a:srgbClr val="00FF00"/>
                </a:highlight>
              </a:rPr>
              <a:t> вставками </a:t>
            </a:r>
            <a:r>
              <a:rPr lang="ru-RU" sz="1800" dirty="0"/>
              <a:t>в </a:t>
            </a:r>
            <a:r>
              <a:rPr lang="ru-RU" sz="1800" dirty="0" err="1"/>
              <a:t>чомусь</a:t>
            </a:r>
            <a:r>
              <a:rPr lang="ru-RU" sz="1800" dirty="0"/>
              <a:t> схоже на </a:t>
            </a:r>
            <a:r>
              <a:rPr lang="ru-RU" sz="1800" dirty="0" err="1"/>
              <a:t>методи</a:t>
            </a:r>
            <a:r>
              <a:rPr lang="ru-RU" sz="1800" dirty="0"/>
              <a:t>, </a:t>
            </a:r>
            <a:r>
              <a:rPr lang="ru-RU" sz="1800" dirty="0" err="1"/>
              <a:t>викладені</a:t>
            </a:r>
            <a:r>
              <a:rPr lang="ru-RU" sz="1800" dirty="0"/>
              <a:t> в </a:t>
            </a:r>
            <a:r>
              <a:rPr lang="ru-RU" sz="1800" dirty="0" err="1"/>
              <a:t>попередніх</a:t>
            </a:r>
            <a:r>
              <a:rPr lang="ru-RU" sz="1800" dirty="0"/>
              <a:t> </a:t>
            </a:r>
            <a:r>
              <a:rPr lang="ru-RU" sz="1800" dirty="0" err="1"/>
              <a:t>розділах</a:t>
            </a:r>
            <a:r>
              <a:rPr lang="ru-RU" sz="1800" dirty="0"/>
              <a:t> уроку. </a:t>
            </a:r>
            <a:r>
              <a:rPr lang="ru-RU" sz="1800" dirty="0" err="1"/>
              <a:t>Аналогічним</a:t>
            </a:r>
            <a:r>
              <a:rPr lang="ru-RU" sz="1800" dirty="0"/>
              <a:t> чином </a:t>
            </a:r>
            <a:r>
              <a:rPr lang="ru-RU" sz="1800" dirty="0" err="1"/>
              <a:t>робляться</a:t>
            </a:r>
            <a:r>
              <a:rPr lang="ru-RU" sz="1800" dirty="0"/>
              <a:t> проходи по </a:t>
            </a:r>
            <a:r>
              <a:rPr lang="ru-RU" sz="1800" dirty="0" err="1"/>
              <a:t>частині</a:t>
            </a:r>
            <a:r>
              <a:rPr lang="ru-RU" sz="1800" dirty="0"/>
              <a:t> </a:t>
            </a:r>
            <a:r>
              <a:rPr lang="ru-RU" sz="1800" dirty="0" err="1"/>
              <a:t>масиву</a:t>
            </a:r>
            <a:r>
              <a:rPr lang="ru-RU" sz="1800" dirty="0"/>
              <a:t> й </a:t>
            </a:r>
            <a:r>
              <a:rPr lang="ru-RU" sz="1800" dirty="0" err="1"/>
              <a:t>аналогічним</a:t>
            </a:r>
            <a:r>
              <a:rPr lang="ru-RU" sz="1800" dirty="0"/>
              <a:t> же чином на </a:t>
            </a:r>
            <a:r>
              <a:rPr lang="ru-RU" sz="1800" dirty="0" err="1"/>
              <a:t>його</a:t>
            </a:r>
            <a:r>
              <a:rPr lang="ru-RU" sz="1800" dirty="0"/>
              <a:t> початку «</a:t>
            </a:r>
            <a:r>
              <a:rPr lang="ru-RU" sz="1800" dirty="0" err="1"/>
              <a:t>зростає</a:t>
            </a:r>
            <a:r>
              <a:rPr lang="ru-RU" sz="1800" dirty="0"/>
              <a:t>» </a:t>
            </a:r>
            <a:r>
              <a:rPr lang="ru-RU" sz="1800" dirty="0" err="1"/>
              <a:t>відсортована</a:t>
            </a:r>
            <a:r>
              <a:rPr lang="ru-RU" sz="1800" dirty="0"/>
              <a:t> </a:t>
            </a:r>
            <a:r>
              <a:rPr lang="ru-RU" sz="1800" dirty="0" err="1"/>
              <a:t>послідовність</a:t>
            </a:r>
            <a:r>
              <a:rPr lang="ru-RU"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Однак у сортуванні бульбашкою або вибором можна було чітко заявити, що на </a:t>
            </a:r>
            <a:r>
              <a:rPr lang="en-US" sz="1800" dirty="0" err="1"/>
              <a:t>i</a:t>
            </a:r>
            <a:r>
              <a:rPr lang="en-US" sz="1800" dirty="0"/>
              <a:t>-</a:t>
            </a:r>
            <a:r>
              <a:rPr lang="uk-UA" sz="1800" dirty="0"/>
              <a:t>му кроці елементи </a:t>
            </a:r>
            <a:r>
              <a:rPr lang="en-US" sz="1800" dirty="0">
                <a:solidFill>
                  <a:schemeClr val="accent5">
                    <a:lumMod val="75000"/>
                  </a:schemeClr>
                </a:solidFill>
                <a:latin typeface="Consolas" panose="020B0609020204030204" pitchFamily="49" charset="0"/>
              </a:rPr>
              <a:t>a[0]...a[</a:t>
            </a:r>
            <a:r>
              <a:rPr lang="en-US" sz="1800" dirty="0" err="1">
                <a:solidFill>
                  <a:schemeClr val="accent5">
                    <a:lumMod val="75000"/>
                  </a:schemeClr>
                </a:solidFill>
                <a:latin typeface="Consolas" panose="020B0609020204030204" pitchFamily="49" charset="0"/>
              </a:rPr>
              <a:t>i</a:t>
            </a:r>
            <a:r>
              <a:rPr lang="en-US" sz="1800" dirty="0">
                <a:solidFill>
                  <a:schemeClr val="accent5">
                    <a:lumMod val="75000"/>
                  </a:schemeClr>
                </a:solidFill>
                <a:latin typeface="Consolas" panose="020B0609020204030204" pitchFamily="49" charset="0"/>
              </a:rPr>
              <a:t>] </a:t>
            </a:r>
            <a:r>
              <a:rPr lang="uk-UA" sz="1800" dirty="0"/>
              <a:t>стоять на правильних місцях і нікуди більше не перемістяться. Проте тут подібне твердження буде більш слабким: послідовність </a:t>
            </a:r>
            <a:r>
              <a:rPr lang="en-US" sz="1800" dirty="0">
                <a:solidFill>
                  <a:schemeClr val="accent5">
                    <a:lumMod val="75000"/>
                  </a:schemeClr>
                </a:solidFill>
                <a:latin typeface="Consolas" panose="020B0609020204030204" pitchFamily="49" charset="0"/>
              </a:rPr>
              <a:t>a[0] ... a[</a:t>
            </a:r>
            <a:r>
              <a:rPr lang="en-US" sz="1800" dirty="0" err="1">
                <a:solidFill>
                  <a:schemeClr val="accent5">
                    <a:lumMod val="75000"/>
                  </a:schemeClr>
                </a:solidFill>
                <a:latin typeface="Consolas" panose="020B0609020204030204" pitchFamily="49" charset="0"/>
              </a:rPr>
              <a:t>i</a:t>
            </a:r>
            <a:r>
              <a:rPr lang="en-US" sz="1800" dirty="0">
                <a:solidFill>
                  <a:schemeClr val="accent5">
                    <a:lumMod val="75000"/>
                  </a:schemeClr>
                </a:solidFill>
                <a:latin typeface="Consolas" panose="020B0609020204030204" pitchFamily="49" charset="0"/>
              </a:rPr>
              <a:t>]</a:t>
            </a:r>
            <a:r>
              <a:rPr lang="en-US" sz="1800" dirty="0"/>
              <a:t> </a:t>
            </a:r>
            <a:r>
              <a:rPr lang="uk-UA" sz="1800" dirty="0"/>
              <a:t>є впорядкованою. При цьому, по ходу алгоритму в неї вставлятимуться дедалі новіші елементи.</a:t>
            </a:r>
            <a:endParaRPr lang="uk-UA" sz="2800" dirty="0"/>
          </a:p>
          <a:p>
            <a:pPr marL="540000" indent="360000">
              <a:lnSpc>
                <a:spcPct val="150000"/>
              </a:lnSpc>
              <a:spcBef>
                <a:spcPts val="0"/>
              </a:spcBef>
              <a:buNone/>
            </a:pPr>
            <a:endParaRPr lang="en-US" sz="2800" dirty="0"/>
          </a:p>
          <a:p>
            <a:pPr marL="540000" indent="360000">
              <a:lnSpc>
                <a:spcPct val="150000"/>
              </a:lnSpc>
              <a:spcBef>
                <a:spcPts val="0"/>
              </a:spcBef>
              <a:buNone/>
            </a:pPr>
            <a:r>
              <a:rPr lang="uk-UA" sz="1800" dirty="0"/>
              <a:t>Будемо розбирати алгоритм, розглядаючи його дії на </a:t>
            </a:r>
            <a:r>
              <a:rPr lang="en-US" sz="1800" dirty="0" err="1">
                <a:solidFill>
                  <a:schemeClr val="accent5">
                    <a:lumMod val="75000"/>
                  </a:schemeClr>
                </a:solidFill>
                <a:latin typeface="Consolas" panose="020B0609020204030204" pitchFamily="49" charset="0"/>
              </a:rPr>
              <a:t>i</a:t>
            </a:r>
            <a:r>
              <a:rPr lang="en-US" sz="1800" dirty="0"/>
              <a:t>-</a:t>
            </a:r>
            <a:r>
              <a:rPr lang="uk-UA" sz="1800" dirty="0"/>
              <a:t>му кроці. Як говорилося вище, послідовність до цього моменту розділена на дві частини: готову </a:t>
            </a:r>
            <a:r>
              <a:rPr lang="en-US" sz="1800" dirty="0">
                <a:solidFill>
                  <a:schemeClr val="accent5">
                    <a:lumMod val="75000"/>
                  </a:schemeClr>
                </a:solidFill>
                <a:latin typeface="Consolas" panose="020B0609020204030204" pitchFamily="49" charset="0"/>
              </a:rPr>
              <a:t>a[0]...a[</a:t>
            </a:r>
            <a:r>
              <a:rPr lang="en-US" sz="1800" dirty="0" err="1">
                <a:solidFill>
                  <a:schemeClr val="accent5">
                    <a:lumMod val="75000"/>
                  </a:schemeClr>
                </a:solidFill>
                <a:latin typeface="Consolas" panose="020B0609020204030204" pitchFamily="49" charset="0"/>
              </a:rPr>
              <a:t>i</a:t>
            </a:r>
            <a:r>
              <a:rPr lang="en-US" sz="1800" dirty="0">
                <a:solidFill>
                  <a:schemeClr val="accent5">
                    <a:lumMod val="75000"/>
                  </a:schemeClr>
                </a:solidFill>
                <a:latin typeface="Consolas" panose="020B0609020204030204" pitchFamily="49" charset="0"/>
              </a:rPr>
              <a:t>] </a:t>
            </a:r>
            <a:r>
              <a:rPr lang="uk-UA" sz="1800" dirty="0"/>
              <a:t>та невпорядковану </a:t>
            </a:r>
            <a:r>
              <a:rPr lang="en-US" sz="1800" dirty="0">
                <a:solidFill>
                  <a:schemeClr val="accent5">
                    <a:lumMod val="75000"/>
                  </a:schemeClr>
                </a:solidFill>
                <a:latin typeface="Consolas" panose="020B0609020204030204" pitchFamily="49" charset="0"/>
              </a:rPr>
              <a:t>a[i+1]...a[n]</a:t>
            </a:r>
            <a:r>
              <a:rPr lang="en-US" sz="1800" dirty="0"/>
              <a:t>. </a:t>
            </a:r>
            <a:r>
              <a:rPr lang="uk-UA" sz="1800" dirty="0"/>
              <a:t>На кожному наступному,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i+1)</a:t>
            </a:r>
            <a:r>
              <a:rPr lang="en-US" sz="1800" dirty="0"/>
              <a:t>-</a:t>
            </a:r>
            <a:r>
              <a:rPr lang="uk-UA" sz="1800" dirty="0"/>
              <a:t>му кроці алгоритму беремо </a:t>
            </a:r>
            <a:r>
              <a:rPr lang="en-US" sz="1800" dirty="0">
                <a:solidFill>
                  <a:schemeClr val="accent5">
                    <a:lumMod val="75000"/>
                  </a:schemeClr>
                </a:solidFill>
                <a:latin typeface="Consolas" panose="020B0609020204030204" pitchFamily="49" charset="0"/>
              </a:rPr>
              <a:t>a[i+1]</a:t>
            </a:r>
            <a:r>
              <a:rPr lang="en-US" sz="1800" dirty="0"/>
              <a:t> </a:t>
            </a:r>
            <a:r>
              <a:rPr lang="uk-UA" sz="1800" dirty="0"/>
              <a:t>і вставляємо на потрібне місце в готову частину масиву. Пошук відповідного місця для чергового елемента вхідної послідовності здійснюється шляхом послідовних порівнянь з елементом, що стоять перед ним. Залежно від результату порівняння, елемент або залишається на поточному місці (вставка завершена), або вони міняються місцями і процес повторюється</a:t>
            </a:r>
            <a:endParaRPr lang="uk-UA" sz="2800" b="1" dirty="0"/>
          </a:p>
          <a:p>
            <a:pPr marL="540000" indent="360000">
              <a:lnSpc>
                <a:spcPct val="150000"/>
              </a:lnSpc>
              <a:spcBef>
                <a:spcPts val="0"/>
              </a:spcBef>
              <a:buNone/>
            </a:pPr>
            <a:endParaRPr lang="uk-UA" sz="1800" b="1" dirty="0"/>
          </a:p>
        </p:txBody>
      </p:sp>
    </p:spTree>
    <p:extLst>
      <p:ext uri="{BB962C8B-B14F-4D97-AF65-F5344CB8AC3E}">
        <p14:creationId xmlns:p14="http://schemas.microsoft.com/office/powerpoint/2010/main" val="17755067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Сортування вставками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8329961" cy="6000307"/>
          </a:xfrm>
        </p:spPr>
        <p:txBody>
          <a:bodyPr>
            <a:normAutofit/>
          </a:bodyPr>
          <a:lstStyle/>
          <a:p>
            <a:pPr marL="540000" indent="360000">
              <a:lnSpc>
                <a:spcPct val="150000"/>
              </a:lnSpc>
              <a:spcBef>
                <a:spcPts val="0"/>
              </a:spcBef>
              <a:buNone/>
            </a:pPr>
            <a:r>
              <a:rPr lang="uk-UA" sz="1800" dirty="0"/>
              <a:t>Тож у процесі вставки ми «просіюємо» елемент x до початку масиву, зупиняючись у разі, коли знайдений елемент є меншим за x або досягнуто початку послідовності.</a:t>
            </a: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3E33B33A-6E59-4CF2-B1E8-5D6AF364F55D}"/>
              </a:ext>
            </a:extLst>
          </p:cNvPr>
          <p:cNvPicPr>
            <a:picLocks noChangeAspect="1"/>
          </p:cNvPicPr>
          <p:nvPr/>
        </p:nvPicPr>
        <p:blipFill>
          <a:blip r:embed="rId2"/>
          <a:stretch>
            <a:fillRect/>
          </a:stretch>
        </p:blipFill>
        <p:spPr>
          <a:xfrm>
            <a:off x="705214" y="3667732"/>
            <a:ext cx="7346995" cy="2510044"/>
          </a:xfrm>
          <a:prstGeom prst="rect">
            <a:avLst/>
          </a:prstGeom>
        </p:spPr>
      </p:pic>
      <p:pic>
        <p:nvPicPr>
          <p:cNvPr id="7" name="Рисунок 6">
            <a:extLst>
              <a:ext uri="{FF2B5EF4-FFF2-40B4-BE49-F238E27FC236}">
                <a16:creationId xmlns:a16="http://schemas.microsoft.com/office/drawing/2014/main" id="{B9BD67C8-ED24-42AE-8F7A-B62B1CCE60C9}"/>
              </a:ext>
            </a:extLst>
          </p:cNvPr>
          <p:cNvPicPr>
            <a:picLocks noChangeAspect="1"/>
          </p:cNvPicPr>
          <p:nvPr/>
        </p:nvPicPr>
        <p:blipFill>
          <a:blip r:embed="rId3"/>
          <a:stretch>
            <a:fillRect/>
          </a:stretch>
        </p:blipFill>
        <p:spPr>
          <a:xfrm>
            <a:off x="8986157" y="0"/>
            <a:ext cx="3205843" cy="6858000"/>
          </a:xfrm>
          <a:prstGeom prst="rect">
            <a:avLst/>
          </a:prstGeom>
        </p:spPr>
      </p:pic>
    </p:spTree>
    <p:extLst>
      <p:ext uri="{BB962C8B-B14F-4D97-AF65-F5344CB8AC3E}">
        <p14:creationId xmlns:p14="http://schemas.microsoft.com/office/powerpoint/2010/main" val="2466722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Принципи методу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Хорошим показником сортування є дуже природна поведінка: майже відсортований масив буде </a:t>
            </a:r>
            <a:r>
              <a:rPr lang="uk-UA" sz="1800" dirty="0" err="1"/>
              <a:t>досортовано</a:t>
            </a:r>
            <a:r>
              <a:rPr lang="uk-UA" sz="1800" dirty="0"/>
              <a:t> дуже швидко. Це, вкупі зі стійкістю алгоритму, робить метод хорошим вибором у відповідних ситуаціях. Однак, алгоритм можна трохи поліпшити. Зауважимо, що на кожному кроці внутрішнього циклу перевіряються 2 умови. Можна об'єднати їх в одну, поставивши на початок масиву спеціальний «сторожовий елемент». Він має бути меншим за всіх інших елементів масиву.</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Тоді</a:t>
            </a:r>
            <a:r>
              <a:rPr lang="ru-RU" sz="1800" dirty="0"/>
              <a:t> при</a:t>
            </a:r>
            <a:r>
              <a:rPr lang="ru-RU" sz="1800" dirty="0">
                <a:solidFill>
                  <a:schemeClr val="accent5">
                    <a:lumMod val="75000"/>
                  </a:schemeClr>
                </a:solidFill>
                <a:latin typeface="Consolas" panose="020B0609020204030204" pitchFamily="49" charset="0"/>
              </a:rPr>
              <a:t> j</a:t>
            </a:r>
            <a:r>
              <a:rPr lang="en-US" sz="1800" dirty="0">
                <a:solidFill>
                  <a:schemeClr val="accent5">
                    <a:lumMod val="75000"/>
                  </a:schemeClr>
                </a:solidFill>
                <a:latin typeface="Consolas" panose="020B0609020204030204" pitchFamily="49" charset="0"/>
              </a:rPr>
              <a:t> </a:t>
            </a:r>
            <a:r>
              <a:rPr lang="ru-RU"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 </a:t>
            </a:r>
            <a:r>
              <a:rPr lang="ru-RU" sz="1800" dirty="0">
                <a:solidFill>
                  <a:schemeClr val="accent5">
                    <a:lumMod val="75000"/>
                  </a:schemeClr>
                </a:solidFill>
                <a:latin typeface="Consolas" panose="020B0609020204030204" pitchFamily="49" charset="0"/>
              </a:rPr>
              <a:t>0 </a:t>
            </a:r>
            <a:r>
              <a:rPr lang="ru-RU" sz="1800" dirty="0"/>
              <a:t>ми </a:t>
            </a:r>
            <a:r>
              <a:rPr lang="ru-RU" sz="1800" dirty="0" err="1"/>
              <a:t>знаємо</a:t>
            </a:r>
            <a:r>
              <a:rPr lang="ru-RU" sz="1800" dirty="0"/>
              <a:t>, </a:t>
            </a:r>
            <a:r>
              <a:rPr lang="ru-RU" sz="1800" dirty="0" err="1"/>
              <a:t>що</a:t>
            </a:r>
            <a:r>
              <a:rPr lang="ru-RU" sz="1800" dirty="0"/>
              <a:t> </a:t>
            </a:r>
            <a:r>
              <a:rPr lang="ru-RU" sz="1800" dirty="0">
                <a:solidFill>
                  <a:schemeClr val="accent5">
                    <a:lumMod val="75000"/>
                  </a:schemeClr>
                </a:solidFill>
                <a:latin typeface="Consolas" panose="020B0609020204030204" pitchFamily="49" charset="0"/>
              </a:rPr>
              <a:t>a[0] &lt;=</a:t>
            </a:r>
            <a:r>
              <a:rPr lang="en-US" sz="1800" dirty="0">
                <a:solidFill>
                  <a:schemeClr val="accent5">
                    <a:lumMod val="75000"/>
                  </a:schemeClr>
                </a:solidFill>
                <a:latin typeface="Consolas" panose="020B0609020204030204" pitchFamily="49" charset="0"/>
              </a:rPr>
              <a:t> </a:t>
            </a:r>
            <a:r>
              <a:rPr lang="ru-RU" sz="1800" dirty="0">
                <a:solidFill>
                  <a:schemeClr val="accent5">
                    <a:lumMod val="75000"/>
                  </a:schemeClr>
                </a:solidFill>
                <a:latin typeface="Consolas" panose="020B0609020204030204" pitchFamily="49" charset="0"/>
              </a:rPr>
              <a:t>x </a:t>
            </a:r>
            <a:r>
              <a:rPr lang="ru-RU" sz="1800" dirty="0"/>
              <a:t>буде </a:t>
            </a:r>
            <a:r>
              <a:rPr lang="ru-RU" sz="1800" dirty="0" err="1"/>
              <a:t>вірно</a:t>
            </a:r>
            <a:r>
              <a:rPr lang="ru-RU" sz="1800" dirty="0"/>
              <a:t>. Цикл </a:t>
            </a:r>
            <a:r>
              <a:rPr lang="ru-RU" sz="1800" dirty="0" err="1"/>
              <a:t>зупиниться</a:t>
            </a:r>
            <a:r>
              <a:rPr lang="ru-RU" sz="1800" dirty="0"/>
              <a:t> на </a:t>
            </a:r>
            <a:r>
              <a:rPr lang="ru-RU" sz="1800" dirty="0" err="1"/>
              <a:t>нульовому</a:t>
            </a:r>
            <a:r>
              <a:rPr lang="ru-RU" sz="1800" dirty="0"/>
              <a:t> </a:t>
            </a:r>
            <a:r>
              <a:rPr lang="ru-RU" sz="1800" dirty="0" err="1"/>
              <a:t>елементі</a:t>
            </a:r>
            <a:r>
              <a:rPr lang="ru-RU" sz="1800" dirty="0"/>
              <a:t>, </a:t>
            </a:r>
            <a:r>
              <a:rPr lang="ru-RU" sz="1800" dirty="0" err="1"/>
              <a:t>що</a:t>
            </a:r>
            <a:r>
              <a:rPr lang="ru-RU" sz="1800" dirty="0"/>
              <a:t> й </a:t>
            </a:r>
            <a:r>
              <a:rPr lang="ru-RU" sz="1800" dirty="0" err="1"/>
              <a:t>було</a:t>
            </a:r>
            <a:r>
              <a:rPr lang="ru-RU" sz="1800" dirty="0"/>
              <a:t> метою </a:t>
            </a:r>
            <a:r>
              <a:rPr lang="ru-RU" sz="1800" dirty="0" err="1"/>
              <a:t>умови</a:t>
            </a:r>
            <a:r>
              <a:rPr lang="ru-RU" sz="1800" dirty="0"/>
              <a:t> </a:t>
            </a:r>
            <a:r>
              <a:rPr lang="ru-RU" sz="1800" dirty="0">
                <a:solidFill>
                  <a:schemeClr val="accent5">
                    <a:lumMod val="75000"/>
                  </a:schemeClr>
                </a:solidFill>
                <a:latin typeface="Consolas" panose="020B0609020204030204" pitchFamily="49" charset="0"/>
              </a:rPr>
              <a:t>j</a:t>
            </a:r>
            <a:r>
              <a:rPr lang="en-US" sz="1800" dirty="0">
                <a:solidFill>
                  <a:schemeClr val="accent5">
                    <a:lumMod val="75000"/>
                  </a:schemeClr>
                </a:solidFill>
                <a:latin typeface="Consolas" panose="020B0609020204030204" pitchFamily="49" charset="0"/>
              </a:rPr>
              <a:t> </a:t>
            </a:r>
            <a:r>
              <a:rPr lang="ru-RU" sz="1800" dirty="0">
                <a:solidFill>
                  <a:schemeClr val="accent5">
                    <a:lumMod val="75000"/>
                  </a:schemeClr>
                </a:solidFill>
                <a:latin typeface="Consolas" panose="020B0609020204030204" pitchFamily="49" charset="0"/>
              </a:rPr>
              <a:t>&gt;=</a:t>
            </a:r>
            <a:r>
              <a:rPr lang="en-US" sz="1800" dirty="0">
                <a:solidFill>
                  <a:schemeClr val="accent5">
                    <a:lumMod val="75000"/>
                  </a:schemeClr>
                </a:solidFill>
                <a:latin typeface="Consolas" panose="020B0609020204030204" pitchFamily="49" charset="0"/>
              </a:rPr>
              <a:t> </a:t>
            </a:r>
            <a:r>
              <a:rPr lang="ru-RU" sz="1800" dirty="0">
                <a:solidFill>
                  <a:schemeClr val="accent5">
                    <a:lumMod val="75000"/>
                  </a:schemeClr>
                </a:solidFill>
                <a:latin typeface="Consolas" panose="020B0609020204030204" pitchFamily="49" charset="0"/>
              </a:rPr>
              <a:t>0</a:t>
            </a:r>
            <a:r>
              <a:rPr lang="ru-RU" sz="1800" dirty="0"/>
              <a:t>. Так </a:t>
            </a:r>
            <a:r>
              <a:rPr lang="ru-RU" sz="1800" dirty="0" err="1"/>
              <a:t>сортування</a:t>
            </a:r>
            <a:r>
              <a:rPr lang="ru-RU" sz="1800" dirty="0"/>
              <a:t> </a:t>
            </a:r>
            <a:r>
              <a:rPr lang="ru-RU" sz="1800" dirty="0" err="1"/>
              <a:t>відбуватиметься</a:t>
            </a:r>
            <a:r>
              <a:rPr lang="ru-RU" sz="1800" dirty="0"/>
              <a:t> правильно, а у </a:t>
            </a:r>
            <a:r>
              <a:rPr lang="ru-RU" sz="1800" dirty="0" err="1"/>
              <a:t>внутрішньому</a:t>
            </a:r>
            <a:r>
              <a:rPr lang="ru-RU" sz="1800" dirty="0"/>
              <a:t> </a:t>
            </a:r>
            <a:r>
              <a:rPr lang="ru-RU" sz="1800" dirty="0" err="1"/>
              <a:t>циклі</a:t>
            </a:r>
            <a:r>
              <a:rPr lang="ru-RU" sz="1800" dirty="0"/>
              <a:t> стане на </a:t>
            </a:r>
            <a:r>
              <a:rPr lang="ru-RU" sz="1800" dirty="0" err="1"/>
              <a:t>одне</a:t>
            </a:r>
            <a:r>
              <a:rPr lang="ru-RU" sz="1800" dirty="0"/>
              <a:t> </a:t>
            </a:r>
            <a:r>
              <a:rPr lang="ru-RU" sz="1800" dirty="0" err="1"/>
              <a:t>порівняння</a:t>
            </a:r>
            <a:r>
              <a:rPr lang="ru-RU" sz="1800" dirty="0"/>
              <a:t> </a:t>
            </a:r>
            <a:r>
              <a:rPr lang="ru-RU" sz="1800" dirty="0" err="1"/>
              <a:t>менше</a:t>
            </a:r>
            <a:r>
              <a:rPr lang="ru-RU" sz="1800" dirty="0"/>
              <a:t>. </a:t>
            </a:r>
            <a:r>
              <a:rPr lang="ru-RU" sz="1800" dirty="0" err="1"/>
              <a:t>Однак</a:t>
            </a:r>
            <a:r>
              <a:rPr lang="ru-RU" sz="1800" dirty="0"/>
              <a:t>, </a:t>
            </a:r>
            <a:r>
              <a:rPr lang="ru-RU" sz="1800" dirty="0" err="1"/>
              <a:t>відсортований</a:t>
            </a:r>
            <a:r>
              <a:rPr lang="ru-RU" sz="1800" dirty="0"/>
              <a:t> </a:t>
            </a:r>
            <a:r>
              <a:rPr lang="ru-RU" sz="1800" dirty="0" err="1"/>
              <a:t>масив</a:t>
            </a:r>
            <a:r>
              <a:rPr lang="ru-RU" sz="1800" dirty="0"/>
              <a:t> буде не </a:t>
            </a:r>
            <a:r>
              <a:rPr lang="ru-RU" sz="1800" dirty="0" err="1"/>
              <a:t>повний</a:t>
            </a:r>
            <a:r>
              <a:rPr lang="ru-RU" sz="1800" dirty="0"/>
              <a:t>, тому </a:t>
            </a:r>
            <a:r>
              <a:rPr lang="ru-RU" sz="1800" dirty="0" err="1"/>
              <a:t>що</a:t>
            </a:r>
            <a:r>
              <a:rPr lang="ru-RU" sz="1800" dirty="0"/>
              <a:t> з </a:t>
            </a:r>
            <a:r>
              <a:rPr lang="ru-RU" sz="1800" dirty="0" err="1"/>
              <a:t>нього</a:t>
            </a:r>
            <a:r>
              <a:rPr lang="ru-RU" sz="1800" dirty="0"/>
              <a:t> </a:t>
            </a:r>
            <a:r>
              <a:rPr lang="ru-RU" sz="1800" dirty="0" err="1"/>
              <a:t>зникло</a:t>
            </a:r>
            <a:r>
              <a:rPr lang="ru-RU" sz="1800" dirty="0"/>
              <a:t> перше число. Для </a:t>
            </a:r>
            <a:r>
              <a:rPr lang="ru-RU" sz="1800" dirty="0" err="1"/>
              <a:t>закінчення</a:t>
            </a:r>
            <a:r>
              <a:rPr lang="ru-RU" sz="1800" dirty="0"/>
              <a:t> </a:t>
            </a:r>
            <a:r>
              <a:rPr lang="ru-RU" sz="1800" dirty="0" err="1"/>
              <a:t>сортування</a:t>
            </a:r>
            <a:r>
              <a:rPr lang="ru-RU" sz="1800" dirty="0"/>
              <a:t> </a:t>
            </a:r>
            <a:r>
              <a:rPr lang="ru-RU" sz="1800" dirty="0" err="1"/>
              <a:t>це</a:t>
            </a:r>
            <a:r>
              <a:rPr lang="ru-RU" sz="1800" dirty="0"/>
              <a:t> число треба </a:t>
            </a:r>
            <a:r>
              <a:rPr lang="ru-RU" sz="1800" dirty="0" err="1"/>
              <a:t>повернути</a:t>
            </a:r>
            <a:r>
              <a:rPr lang="ru-RU" sz="1800" dirty="0"/>
              <a:t> назад, а </a:t>
            </a:r>
            <a:r>
              <a:rPr lang="ru-RU" sz="1800" dirty="0" err="1"/>
              <a:t>потім</a:t>
            </a:r>
            <a:r>
              <a:rPr lang="ru-RU" sz="1800" dirty="0"/>
              <a:t> </a:t>
            </a:r>
            <a:r>
              <a:rPr lang="ru-RU" sz="1800" dirty="0" err="1"/>
              <a:t>вставити</a:t>
            </a:r>
            <a:r>
              <a:rPr lang="ru-RU" sz="1800" dirty="0"/>
              <a:t> у </a:t>
            </a:r>
            <a:r>
              <a:rPr lang="ru-RU" sz="1800" dirty="0" err="1"/>
              <a:t>відсортовану</a:t>
            </a:r>
            <a:r>
              <a:rPr lang="ru-RU" sz="1800" dirty="0"/>
              <a:t> </a:t>
            </a:r>
            <a:r>
              <a:rPr lang="ru-RU" sz="1800" dirty="0" err="1"/>
              <a:t>послідовність</a:t>
            </a:r>
            <a:r>
              <a:rPr lang="ru-RU" sz="1800" dirty="0"/>
              <a:t> </a:t>
            </a:r>
            <a:r>
              <a:rPr lang="ru-RU" sz="1800" dirty="0">
                <a:solidFill>
                  <a:schemeClr val="accent5">
                    <a:lumMod val="75000"/>
                  </a:schemeClr>
                </a:solidFill>
                <a:latin typeface="Consolas" panose="020B0609020204030204" pitchFamily="49" charset="0"/>
              </a:rPr>
              <a:t>a[1]...a[n]</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6CE9368D-F157-473A-9F69-2AE8B7953582}"/>
              </a:ext>
            </a:extLst>
          </p:cNvPr>
          <p:cNvPicPr>
            <a:picLocks noChangeAspect="1"/>
          </p:cNvPicPr>
          <p:nvPr/>
        </p:nvPicPr>
        <p:blipFill>
          <a:blip r:embed="rId2"/>
          <a:stretch>
            <a:fillRect/>
          </a:stretch>
        </p:blipFill>
        <p:spPr>
          <a:xfrm>
            <a:off x="1391580" y="3007010"/>
            <a:ext cx="9408840" cy="993892"/>
          </a:xfrm>
          <a:prstGeom prst="rect">
            <a:avLst/>
          </a:prstGeom>
        </p:spPr>
      </p:pic>
    </p:spTree>
    <p:extLst>
      <p:ext uri="{BB962C8B-B14F-4D97-AF65-F5344CB8AC3E}">
        <p14:creationId xmlns:p14="http://schemas.microsoft.com/office/powerpoint/2010/main" val="17836895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E5A740E0-EBC5-499A-B7A3-C4D41C677EF3}"/>
              </a:ext>
            </a:extLst>
          </p:cNvPr>
          <p:cNvPicPr>
            <a:picLocks noChangeAspect="1"/>
          </p:cNvPicPr>
          <p:nvPr/>
        </p:nvPicPr>
        <p:blipFill>
          <a:blip r:embed="rId2"/>
          <a:stretch>
            <a:fillRect/>
          </a:stretch>
        </p:blipFill>
        <p:spPr>
          <a:xfrm>
            <a:off x="9410153" y="-1"/>
            <a:ext cx="2158851" cy="6858000"/>
          </a:xfrm>
          <a:prstGeom prst="rect">
            <a:avLst/>
          </a:prstGeom>
        </p:spPr>
      </p:pic>
    </p:spTree>
    <p:extLst>
      <p:ext uri="{BB962C8B-B14F-4D97-AF65-F5344CB8AC3E}">
        <p14:creationId xmlns:p14="http://schemas.microsoft.com/office/powerpoint/2010/main" val="24555992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Big O: </a:t>
            </a:r>
            <a:r>
              <a:rPr lang="uk-UA" b="1" dirty="0"/>
              <a:t>Складність алгоритмів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Нотація "</a:t>
            </a:r>
            <a:r>
              <a:rPr lang="en-US" sz="1800" dirty="0"/>
              <a:t>Big O"("</a:t>
            </a:r>
            <a:r>
              <a:rPr lang="uk-UA" sz="1800" dirty="0"/>
              <a:t>нотація Ландау", "О-нотація") отримала статус суперзірки серед інших концепцій математики, оскільки програмісти люблять використовувати її в обговореннях алгоритмів. Це швидкий спосіб розповісти про складність часу алгоритму.</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Хоча це математична концепція, яка застосовується до різних галузей, програмісти, ймовірно, є одним з найпоширеніших користувачів О-нотації. ЇЇ використовують як скорочення для опису швидкості та/або кількості пам'яті, яку потрібно алгоритму, щоб пройти від початку до кінця.</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a:highlight>
                  <a:srgbClr val="00FF00"/>
                </a:highlight>
              </a:rPr>
              <a:t>Big O - </a:t>
            </a:r>
            <a:r>
              <a:rPr lang="ru-RU" sz="1800" b="1" dirty="0" err="1">
                <a:highlight>
                  <a:srgbClr val="00FF00"/>
                </a:highlight>
              </a:rPr>
              <a:t>це</a:t>
            </a:r>
            <a:r>
              <a:rPr lang="ru-RU" sz="1800" b="1" dirty="0">
                <a:highlight>
                  <a:srgbClr val="00FF00"/>
                </a:highlight>
              </a:rPr>
              <a:t> </a:t>
            </a:r>
            <a:r>
              <a:rPr lang="ru-RU" sz="1800" b="1" dirty="0" err="1">
                <a:highlight>
                  <a:srgbClr val="00FF00"/>
                </a:highlight>
              </a:rPr>
              <a:t>відносне</a:t>
            </a:r>
            <a:r>
              <a:rPr lang="ru-RU" sz="1800" b="1" dirty="0">
                <a:highlight>
                  <a:srgbClr val="00FF00"/>
                </a:highlight>
              </a:rPr>
              <a:t> </a:t>
            </a:r>
            <a:r>
              <a:rPr lang="ru-RU" sz="1800" b="1" dirty="0" err="1">
                <a:highlight>
                  <a:srgbClr val="00FF00"/>
                </a:highlight>
              </a:rPr>
              <a:t>представлення</a:t>
            </a:r>
            <a:r>
              <a:rPr lang="ru-RU" sz="1800" b="1" dirty="0">
                <a:highlight>
                  <a:srgbClr val="00FF00"/>
                </a:highlight>
              </a:rPr>
              <a:t> </a:t>
            </a:r>
            <a:r>
              <a:rPr lang="ru-RU" sz="1800" b="1" dirty="0" err="1">
                <a:highlight>
                  <a:srgbClr val="00FF00"/>
                </a:highlight>
              </a:rPr>
              <a:t>складності</a:t>
            </a:r>
            <a:r>
              <a:rPr lang="ru-RU" sz="1800" b="1" dirty="0">
                <a:highlight>
                  <a:srgbClr val="00FF00"/>
                </a:highlight>
              </a:rPr>
              <a:t> алгоритму.</a:t>
            </a:r>
            <a:endParaRPr lang="uk-UA" sz="1800" b="1" dirty="0">
              <a:highlight>
                <a:srgbClr val="00FF00"/>
              </a:highlight>
            </a:endParaRPr>
          </a:p>
        </p:txBody>
      </p:sp>
    </p:spTree>
    <p:extLst>
      <p:ext uri="{BB962C8B-B14F-4D97-AF65-F5344CB8AC3E}">
        <p14:creationId xmlns:p14="http://schemas.microsoft.com/office/powerpoint/2010/main" val="41944536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Big O: </a:t>
            </a:r>
            <a:r>
              <a:rPr lang="uk-UA" b="1" dirty="0"/>
              <a:t>Складність алгоритмів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Тут є кілька важливих і навмисно підібраних слів:</a:t>
            </a:r>
          </a:p>
          <a:p>
            <a:pPr marL="540000" indent="360000">
              <a:lnSpc>
                <a:spcPct val="150000"/>
              </a:lnSpc>
              <a:spcBef>
                <a:spcPts val="0"/>
              </a:spcBef>
              <a:buNone/>
            </a:pPr>
            <a:r>
              <a:rPr lang="en-US" sz="1800" dirty="0"/>
              <a:t>1. </a:t>
            </a:r>
            <a:r>
              <a:rPr lang="uk-UA" sz="1800" b="1" dirty="0">
                <a:highlight>
                  <a:srgbClr val="00FF00"/>
                </a:highlight>
              </a:rPr>
              <a:t>відносне</a:t>
            </a:r>
            <a:r>
              <a:rPr lang="uk-UA" sz="1800" dirty="0"/>
              <a:t>: можна порівняти яблука лише з яблуками. Не можна порівнювати алгоритм, який здійснює арифметичне множення, з алгоритмом, який сортує список цілих чисел. Але порівняння двох алгоритмів виконання арифметичних операцій (множення та додавання) покаже релевантні результати;</a:t>
            </a:r>
          </a:p>
          <a:p>
            <a:pPr marL="540000" indent="360000">
              <a:lnSpc>
                <a:spcPct val="150000"/>
              </a:lnSpc>
              <a:spcBef>
                <a:spcPts val="0"/>
              </a:spcBef>
              <a:buNone/>
            </a:pPr>
            <a:endParaRPr lang="en-US" sz="1800" dirty="0"/>
          </a:p>
          <a:p>
            <a:pPr marL="540000" indent="360000">
              <a:lnSpc>
                <a:spcPct val="150000"/>
              </a:lnSpc>
              <a:spcBef>
                <a:spcPts val="0"/>
              </a:spcBef>
              <a:buNone/>
            </a:pPr>
            <a:r>
              <a:rPr lang="en-US" sz="1800" dirty="0"/>
              <a:t>2. </a:t>
            </a:r>
            <a:r>
              <a:rPr lang="uk-UA" sz="1800" b="1" dirty="0">
                <a:highlight>
                  <a:srgbClr val="00FF00"/>
                </a:highlight>
              </a:rPr>
              <a:t>представлення</a:t>
            </a:r>
            <a:r>
              <a:rPr lang="uk-UA" sz="1800" dirty="0"/>
              <a:t>: </a:t>
            </a:r>
            <a:r>
              <a:rPr lang="en-US" sz="1800" dirty="0"/>
              <a:t>Big O (</a:t>
            </a:r>
            <a:r>
              <a:rPr lang="uk-UA" sz="1800" dirty="0"/>
              <a:t>у своїй найпростішій формі) зменшує порівняння між алгоритмами до однієї змінної. Ця змінна вибирається на основі спостережень або припущень. Наприклад, алгоритми сортування зазвичай порівнюються на основі операцій порівняння (порівняння двох параметрів для визначення їх відносного впорядкування). При цьому передбачається, що порівняння "коштує" дорого. Але що, якщо порівняння дешеве, а перестановка дорога? Тоді треба порівнювати по іншому параметру;</a:t>
            </a:r>
          </a:p>
          <a:p>
            <a:pPr marL="540000" indent="360000">
              <a:lnSpc>
                <a:spcPct val="150000"/>
              </a:lnSpc>
              <a:spcBef>
                <a:spcPts val="0"/>
              </a:spcBef>
              <a:buNone/>
            </a:pPr>
            <a:endParaRPr lang="en-US" sz="1800" dirty="0"/>
          </a:p>
          <a:p>
            <a:pPr marL="540000" indent="360000">
              <a:lnSpc>
                <a:spcPct val="150000"/>
              </a:lnSpc>
              <a:spcBef>
                <a:spcPts val="0"/>
              </a:spcBef>
              <a:buNone/>
            </a:pPr>
            <a:r>
              <a:rPr lang="en-US" sz="1800" dirty="0"/>
              <a:t>3. </a:t>
            </a:r>
            <a:r>
              <a:rPr lang="uk-UA" sz="1800" b="1" dirty="0">
                <a:highlight>
                  <a:srgbClr val="00FF00"/>
                </a:highlight>
              </a:rPr>
              <a:t>складність</a:t>
            </a:r>
            <a:r>
              <a:rPr lang="uk-UA" sz="1800" dirty="0"/>
              <a:t>: якщо мені знадобиться одна секунда для сортування 10 000 елементів, скільки часу знадобиться для сортування мільйона? У цьому випадку складність є відносною мірою до чогось іншого.</a:t>
            </a:r>
          </a:p>
        </p:txBody>
      </p:sp>
    </p:spTree>
    <p:extLst>
      <p:ext uri="{BB962C8B-B14F-4D97-AF65-F5344CB8AC3E}">
        <p14:creationId xmlns:p14="http://schemas.microsoft.com/office/powerpoint/2010/main" val="3177721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Big O: </a:t>
            </a:r>
            <a:r>
              <a:rPr lang="uk-UA" b="1" dirty="0"/>
              <a:t>Складність алгоритмів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Замість того, щоб говорити, що алгоритм </a:t>
            </a:r>
            <a:r>
              <a:rPr lang="en-US" sz="1800" b="1" dirty="0"/>
              <a:t>A</a:t>
            </a:r>
            <a:r>
              <a:rPr lang="en-US" sz="1800" dirty="0"/>
              <a:t> </a:t>
            </a:r>
            <a:r>
              <a:rPr lang="uk-UA" sz="1800" dirty="0"/>
              <a:t>є "швидким навіть при дуже великому об'ємі вхідних даних" або "повільним навіть при відносно невеликому об'ємі даних", ми кажемо, що алгоритм </a:t>
            </a:r>
            <a:r>
              <a:rPr lang="en-US" sz="1800" b="1" dirty="0"/>
              <a:t>A</a:t>
            </a:r>
            <a:r>
              <a:rPr lang="en-US" sz="1800" dirty="0"/>
              <a:t> </a:t>
            </a:r>
            <a:r>
              <a:rPr lang="uk-UA" sz="1800" dirty="0"/>
              <a:t>має часову складність </a:t>
            </a:r>
            <a:r>
              <a:rPr lang="en-US" sz="1800" b="1" dirty="0"/>
              <a:t>O(log n)</a:t>
            </a:r>
            <a:r>
              <a:rPr lang="en-US" sz="1800" dirty="0"/>
              <a:t>, </a:t>
            </a:r>
            <a:r>
              <a:rPr lang="uk-UA" sz="1800" dirty="0"/>
              <a:t>якщо він швидкий, або </a:t>
            </a:r>
            <a:r>
              <a:rPr lang="en-US" sz="1800" b="1" dirty="0"/>
              <a:t>O(n²)</a:t>
            </a:r>
            <a:r>
              <a:rPr lang="en-US" sz="1800" dirty="0"/>
              <a:t>, </a:t>
            </a:r>
            <a:r>
              <a:rPr lang="uk-UA" sz="1800" dirty="0"/>
              <a:t>наприклад, якщо повільний.</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Значення в круглих дужках </a:t>
            </a:r>
            <a:r>
              <a:rPr lang="en-US" sz="1800" b="1" dirty="0"/>
              <a:t>O() </a:t>
            </a:r>
            <a:r>
              <a:rPr lang="uk-UA" sz="1800" dirty="0"/>
              <a:t>має описувати порядок величини, в якому алгоритм є швидким або повільним щодо розміру вхідних даних. Це і дало назву "</a:t>
            </a:r>
            <a:r>
              <a:rPr lang="en-US" sz="1800" b="1" dirty="0"/>
              <a:t>Big </a:t>
            </a:r>
            <a:r>
              <a:rPr lang="uk-UA" sz="1800" b="1" dirty="0"/>
              <a:t>О</a:t>
            </a:r>
            <a:r>
              <a:rPr lang="uk-UA" sz="1800" dirty="0"/>
              <a:t>", але про це трохи пізніше.</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Загалом, ми можемо використовувати О-нотацію для опису таких характеристик алгоритму:</a:t>
            </a:r>
          </a:p>
          <a:p>
            <a:pPr marL="540000" indent="360000">
              <a:lnSpc>
                <a:spcPct val="150000"/>
              </a:lnSpc>
              <a:spcBef>
                <a:spcPts val="0"/>
              </a:spcBef>
              <a:buNone/>
            </a:pPr>
            <a:r>
              <a:rPr lang="uk-UA" sz="1800" b="1" dirty="0">
                <a:highlight>
                  <a:srgbClr val="00FF00"/>
                </a:highlight>
              </a:rPr>
              <a:t>Часова складність (</a:t>
            </a:r>
            <a:r>
              <a:rPr lang="en-US" sz="1800" b="1" dirty="0">
                <a:highlight>
                  <a:srgbClr val="00FF00"/>
                </a:highlight>
              </a:rPr>
              <a:t>time complexity) </a:t>
            </a:r>
            <a:r>
              <a:rPr lang="en-US" sz="1800" dirty="0"/>
              <a:t>- </a:t>
            </a:r>
            <a:r>
              <a:rPr lang="uk-UA" sz="1800" dirty="0"/>
              <a:t>на скільки збільшиться час виконання алгоритму в залежності від вхідних даних;</a:t>
            </a:r>
          </a:p>
          <a:p>
            <a:pPr marL="540000" indent="360000">
              <a:lnSpc>
                <a:spcPct val="150000"/>
              </a:lnSpc>
              <a:spcBef>
                <a:spcPts val="0"/>
              </a:spcBef>
              <a:buNone/>
            </a:pPr>
            <a:r>
              <a:rPr lang="uk-UA" sz="1800" b="1" dirty="0">
                <a:highlight>
                  <a:srgbClr val="00FF00"/>
                </a:highlight>
              </a:rPr>
              <a:t>Просторова складність (</a:t>
            </a:r>
            <a:r>
              <a:rPr lang="en-US" sz="1800" b="1" dirty="0">
                <a:highlight>
                  <a:srgbClr val="00FF00"/>
                </a:highlight>
              </a:rPr>
              <a:t>space complexity)</a:t>
            </a:r>
            <a:r>
              <a:rPr lang="en-US" sz="1800" dirty="0"/>
              <a:t> - </a:t>
            </a:r>
            <a:r>
              <a:rPr lang="uk-UA" sz="1800" dirty="0"/>
              <a:t>скільки додаткової пам’яті (оперативної) буде потрібно алгоритму під час виконання, коли збільшується розмір вхідних даних;</a:t>
            </a:r>
          </a:p>
        </p:txBody>
      </p:sp>
    </p:spTree>
    <p:extLst>
      <p:ext uri="{BB962C8B-B14F-4D97-AF65-F5344CB8AC3E}">
        <p14:creationId xmlns:p14="http://schemas.microsoft.com/office/powerpoint/2010/main" val="10498600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Варто зазначити, що кількість часу та простору, які потрібні для запуску алгоритму не враховуються в </a:t>
            </a:r>
            <a:r>
              <a:rPr lang="en-US" sz="1800" dirty="0"/>
              <a:t>Big O. </a:t>
            </a:r>
            <a:r>
              <a:rPr lang="uk-UA" sz="1800" dirty="0"/>
              <a:t>Це спосіб наближено оцінити, наскільки збільшиться час виконання та об'єм пам'яті при збільшені вхідних даних.</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Також хотілось би згадати, що складність алгоритму можна описувати ще двома характеристиками:</a:t>
            </a:r>
          </a:p>
          <a:p>
            <a:pPr marL="540000" indent="360000">
              <a:lnSpc>
                <a:spcPct val="150000"/>
              </a:lnSpc>
              <a:spcBef>
                <a:spcPts val="0"/>
              </a:spcBef>
              <a:buNone/>
            </a:pPr>
            <a:r>
              <a:rPr lang="uk-UA" sz="1800" b="1" dirty="0">
                <a:highlight>
                  <a:srgbClr val="00FF00"/>
                </a:highlight>
              </a:rPr>
              <a:t>Логічна складність </a:t>
            </a:r>
            <a:r>
              <a:rPr lang="uk-UA" sz="1800" dirty="0"/>
              <a:t>- кількість людино-місяців, витрачених на створення алгоритму;</a:t>
            </a:r>
          </a:p>
          <a:p>
            <a:pPr marL="540000" indent="360000">
              <a:lnSpc>
                <a:spcPct val="150000"/>
              </a:lnSpc>
              <a:spcBef>
                <a:spcPts val="0"/>
              </a:spcBef>
              <a:buNone/>
            </a:pPr>
            <a:r>
              <a:rPr lang="uk-UA" sz="1800" b="1" dirty="0">
                <a:highlight>
                  <a:srgbClr val="00FF00"/>
                </a:highlight>
              </a:rPr>
              <a:t>Статична складність </a:t>
            </a:r>
            <a:r>
              <a:rPr lang="uk-UA" sz="1800" dirty="0"/>
              <a:t>- довжина опису алгоритмів (кількість операторів).</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Але до них не застосовується О-нотація, так як ці характеристики не залежать від об'єму вхідних даних і мають відношення саме до виконання алгоритму.</a:t>
            </a:r>
          </a:p>
        </p:txBody>
      </p:sp>
    </p:spTree>
    <p:extLst>
      <p:ext uri="{BB962C8B-B14F-4D97-AF65-F5344CB8AC3E}">
        <p14:creationId xmlns:p14="http://schemas.microsoft.com/office/powerpoint/2010/main" val="716400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Далі</a:t>
            </a:r>
            <a:r>
              <a:rPr lang="ru-RU" sz="1800" dirty="0"/>
              <a:t> нам треба </a:t>
            </a:r>
            <a:r>
              <a:rPr lang="ru-RU" sz="1800" dirty="0" err="1"/>
              <a:t>запросити</a:t>
            </a:r>
            <a:r>
              <a:rPr lang="ru-RU" sz="1800" dirty="0"/>
              <a:t> номер студента в </a:t>
            </a:r>
            <a:r>
              <a:rPr lang="ru-RU" sz="1800" dirty="0" err="1"/>
              <a:t>користувача</a:t>
            </a:r>
            <a:r>
              <a:rPr lang="ru-RU" sz="1800" dirty="0"/>
              <a:t>, </a:t>
            </a:r>
            <a:r>
              <a:rPr lang="ru-RU" sz="1800" dirty="0" err="1"/>
              <a:t>щоб</a:t>
            </a:r>
            <a:r>
              <a:rPr lang="ru-RU" sz="1800" dirty="0"/>
              <a:t> </a:t>
            </a:r>
            <a:r>
              <a:rPr lang="ru-RU" sz="1800" dirty="0" err="1"/>
              <a:t>дізнатися</a:t>
            </a:r>
            <a:r>
              <a:rPr lang="ru-RU" sz="1800" dirty="0"/>
              <a:t> </a:t>
            </a:r>
            <a:r>
              <a:rPr lang="ru-RU" sz="1800" dirty="0" err="1"/>
              <a:t>його</a:t>
            </a:r>
            <a:r>
              <a:rPr lang="ru-RU" sz="1800" dirty="0"/>
              <a:t> </a:t>
            </a:r>
            <a:r>
              <a:rPr lang="ru-RU" sz="1800" dirty="0" err="1"/>
              <a:t>оцінку</a:t>
            </a:r>
            <a:r>
              <a:rPr lang="ru-RU" sz="1800" dirty="0"/>
              <a:t>. Тому </a:t>
            </a:r>
            <a:r>
              <a:rPr lang="ru-RU" sz="1800" dirty="0" err="1"/>
              <a:t>створюємо</a:t>
            </a:r>
            <a:r>
              <a:rPr lang="ru-RU" sz="1800" dirty="0"/>
              <a:t> </a:t>
            </a:r>
            <a:r>
              <a:rPr lang="ru-RU" sz="1800" dirty="0" err="1"/>
              <a:t>цілочисельну</a:t>
            </a:r>
            <a:r>
              <a:rPr lang="ru-RU" sz="1800" dirty="0"/>
              <a:t> </a:t>
            </a:r>
            <a:r>
              <a:rPr lang="ru-RU" sz="1800" dirty="0" err="1"/>
              <a:t>змінну</a:t>
            </a:r>
            <a:r>
              <a:rPr lang="ru-RU" sz="1800" dirty="0"/>
              <a:t>. </a:t>
            </a:r>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Зауважимо</a:t>
            </a:r>
            <a:r>
              <a:rPr lang="ru-RU" sz="1800" dirty="0"/>
              <a:t>, </a:t>
            </a:r>
            <a:r>
              <a:rPr lang="ru-RU" sz="1800" dirty="0" err="1"/>
              <a:t>щоб</a:t>
            </a:r>
            <a:r>
              <a:rPr lang="ru-RU" sz="1800" dirty="0"/>
              <a:t> </a:t>
            </a:r>
            <a:r>
              <a:rPr lang="ru-RU" sz="1800" dirty="0" err="1"/>
              <a:t>вивести</a:t>
            </a:r>
            <a:r>
              <a:rPr lang="ru-RU" sz="1800" dirty="0"/>
              <a:t> </a:t>
            </a:r>
            <a:r>
              <a:rPr lang="ru-RU" sz="1800" dirty="0" err="1"/>
              <a:t>оцінку</a:t>
            </a:r>
            <a:r>
              <a:rPr lang="ru-RU" sz="1800" dirty="0"/>
              <a:t> </a:t>
            </a:r>
            <a:r>
              <a:rPr lang="ru-RU" sz="1800" dirty="0" err="1"/>
              <a:t>першого</a:t>
            </a:r>
            <a:r>
              <a:rPr lang="ru-RU" sz="1800" dirty="0"/>
              <a:t> студента, </a:t>
            </a:r>
            <a:r>
              <a:rPr lang="ru-RU" sz="1800" dirty="0" err="1"/>
              <a:t>потрібно</a:t>
            </a:r>
            <a:r>
              <a:rPr lang="ru-RU" sz="1800" dirty="0"/>
              <a:t> буде </a:t>
            </a:r>
            <a:r>
              <a:rPr lang="ru-RU" sz="1800" dirty="0" err="1"/>
              <a:t>звертатися</a:t>
            </a:r>
            <a:r>
              <a:rPr lang="ru-RU" sz="1800" dirty="0"/>
              <a:t> до </a:t>
            </a:r>
            <a:r>
              <a:rPr lang="ru-RU" sz="1800" dirty="0" err="1"/>
              <a:t>нульового</a:t>
            </a:r>
            <a:r>
              <a:rPr lang="ru-RU" sz="1800" dirty="0"/>
              <a:t> </a:t>
            </a:r>
            <a:r>
              <a:rPr lang="ru-RU" sz="1800" dirty="0" err="1"/>
              <a:t>осередку</a:t>
            </a:r>
            <a:r>
              <a:rPr lang="ru-RU" sz="1800" dirty="0"/>
              <a:t>, а для другого студента — до </a:t>
            </a:r>
            <a:r>
              <a:rPr lang="ru-RU" sz="1800" dirty="0" err="1"/>
              <a:t>осередку</a:t>
            </a:r>
            <a:r>
              <a:rPr lang="ru-RU" sz="1800" dirty="0"/>
              <a:t> з </a:t>
            </a:r>
            <a:r>
              <a:rPr lang="ru-RU" sz="1800" dirty="0" err="1"/>
              <a:t>індексом</a:t>
            </a:r>
            <a:r>
              <a:rPr lang="ru-RU" sz="1800" dirty="0"/>
              <a:t> один і так </a:t>
            </a:r>
            <a:r>
              <a:rPr lang="ru-RU" sz="1800" dirty="0" err="1"/>
              <a:t>далі</a:t>
            </a:r>
            <a:r>
              <a:rPr lang="ru-RU" sz="1800" dirty="0"/>
              <a:t>. Тому у </a:t>
            </a:r>
            <a:r>
              <a:rPr lang="ru-RU" sz="1800" dirty="0" err="1"/>
              <a:t>виводі</a:t>
            </a:r>
            <a:r>
              <a:rPr lang="ru-RU" sz="1800" dirty="0"/>
              <a:t> </a:t>
            </a:r>
            <a:r>
              <a:rPr lang="ru-RU" sz="1800" dirty="0" err="1"/>
              <a:t>використовувався</a:t>
            </a:r>
            <a:r>
              <a:rPr lang="ru-RU" sz="1800" dirty="0"/>
              <a:t> </a:t>
            </a:r>
            <a:r>
              <a:rPr lang="ru-RU" sz="1800" dirty="0" err="1"/>
              <a:t>запис</a:t>
            </a:r>
            <a:r>
              <a:rPr lang="ru-RU" sz="1800" dirty="0"/>
              <a:t> </a:t>
            </a:r>
            <a:r>
              <a:rPr lang="ru-RU" sz="1800" dirty="0" err="1">
                <a:solidFill>
                  <a:schemeClr val="accent5">
                    <a:lumMod val="75000"/>
                  </a:schemeClr>
                </a:solidFill>
                <a:latin typeface="Consolas" panose="020B0609020204030204" pitchFamily="49" charset="0"/>
              </a:rPr>
              <a:t>mark</a:t>
            </a:r>
            <a:r>
              <a:rPr lang="ru-RU" sz="1800" dirty="0">
                <a:solidFill>
                  <a:schemeClr val="accent5">
                    <a:lumMod val="75000"/>
                  </a:schemeClr>
                </a:solidFill>
                <a:latin typeface="Consolas" panose="020B0609020204030204" pitchFamily="49" charset="0"/>
              </a:rPr>
              <a:t>[number-1]</a:t>
            </a:r>
            <a:r>
              <a:rPr lang="ru-RU" sz="1800" dirty="0"/>
              <a:t>.</a:t>
            </a:r>
            <a:endParaRPr lang="en-US" sz="1800" dirty="0"/>
          </a:p>
          <a:p>
            <a:pPr marL="540000" indent="360000">
              <a:lnSpc>
                <a:spcPct val="150000"/>
              </a:lnSpc>
              <a:spcBef>
                <a:spcPts val="0"/>
              </a:spcBef>
              <a:buNone/>
            </a:pPr>
            <a:r>
              <a:rPr lang="uk-UA" sz="1800" dirty="0"/>
              <a:t>Крім цього, зверніть увагу, що </a:t>
            </a:r>
            <a:r>
              <a:rPr lang="uk-UA" sz="1800" b="1" dirty="0">
                <a:highlight>
                  <a:srgbClr val="00FF00"/>
                </a:highlight>
              </a:rPr>
              <a:t>індекс останнього елемента ніколи не буде дорівнювати числу розмірності масиву. Тому що індексація починається з нуля, а не з одиниці</a:t>
            </a:r>
            <a:r>
              <a:rPr lang="uk-UA" sz="1800" dirty="0"/>
              <a:t>.</a:t>
            </a:r>
          </a:p>
        </p:txBody>
      </p:sp>
      <p:pic>
        <p:nvPicPr>
          <p:cNvPr id="5" name="Рисунок 4">
            <a:extLst>
              <a:ext uri="{FF2B5EF4-FFF2-40B4-BE49-F238E27FC236}">
                <a16:creationId xmlns:a16="http://schemas.microsoft.com/office/drawing/2014/main" id="{18EBA8CE-156B-4232-98CA-529A80BCDEB9}"/>
              </a:ext>
            </a:extLst>
          </p:cNvPr>
          <p:cNvPicPr>
            <a:picLocks noChangeAspect="1"/>
          </p:cNvPicPr>
          <p:nvPr/>
        </p:nvPicPr>
        <p:blipFill>
          <a:blip r:embed="rId2"/>
          <a:stretch>
            <a:fillRect/>
          </a:stretch>
        </p:blipFill>
        <p:spPr>
          <a:xfrm>
            <a:off x="2206905" y="1872759"/>
            <a:ext cx="7778187" cy="2272019"/>
          </a:xfrm>
          <a:prstGeom prst="rect">
            <a:avLst/>
          </a:prstGeom>
        </p:spPr>
      </p:pic>
    </p:spTree>
    <p:extLst>
      <p:ext uri="{BB962C8B-B14F-4D97-AF65-F5344CB8AC3E}">
        <p14:creationId xmlns:p14="http://schemas.microsoft.com/office/powerpoint/2010/main" val="438827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Класи відношень</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CA8592B9-3CBF-47D4-8183-8BF6A2DF1767}"/>
              </a:ext>
            </a:extLst>
          </p:cNvPr>
          <p:cNvPicPr>
            <a:picLocks noChangeAspect="1"/>
          </p:cNvPicPr>
          <p:nvPr/>
        </p:nvPicPr>
        <p:blipFill>
          <a:blip r:embed="rId2"/>
          <a:stretch>
            <a:fillRect/>
          </a:stretch>
        </p:blipFill>
        <p:spPr>
          <a:xfrm>
            <a:off x="1476230" y="958051"/>
            <a:ext cx="9239538" cy="5799587"/>
          </a:xfrm>
          <a:prstGeom prst="rect">
            <a:avLst/>
          </a:prstGeom>
        </p:spPr>
      </p:pic>
    </p:spTree>
    <p:extLst>
      <p:ext uri="{BB962C8B-B14F-4D97-AF65-F5344CB8AC3E}">
        <p14:creationId xmlns:p14="http://schemas.microsoft.com/office/powerpoint/2010/main" val="26940334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 графіку приведено найпоширеніші функції, які зустрічаються в аналізі алгоритмів, а саме:</a:t>
            </a:r>
          </a:p>
          <a:p>
            <a:pPr marL="540000" indent="360000">
              <a:lnSpc>
                <a:spcPct val="150000"/>
              </a:lnSpc>
              <a:spcBef>
                <a:spcPts val="0"/>
              </a:spcBef>
              <a:buNone/>
            </a:pPr>
            <a:endParaRPr lang="uk-UA" sz="1800" dirty="0"/>
          </a:p>
          <a:p>
            <a:pPr marL="825750" indent="-285750">
              <a:lnSpc>
                <a:spcPct val="150000"/>
              </a:lnSpc>
              <a:spcBef>
                <a:spcPts val="0"/>
              </a:spcBef>
            </a:pPr>
            <a:r>
              <a:rPr lang="en-US" sz="1800" b="1" dirty="0">
                <a:solidFill>
                  <a:schemeClr val="accent5">
                    <a:lumMod val="75000"/>
                  </a:schemeClr>
                </a:solidFill>
                <a:latin typeface="Consolas" panose="020B0609020204030204" pitchFamily="49" charset="0"/>
              </a:rPr>
              <a:t>O(1) </a:t>
            </a:r>
            <a:r>
              <a:rPr lang="en-US" sz="1800" b="1" dirty="0"/>
              <a:t>– </a:t>
            </a:r>
            <a:r>
              <a:rPr lang="uk-UA" sz="1800" b="1" dirty="0">
                <a:highlight>
                  <a:srgbClr val="00FF00"/>
                </a:highlight>
              </a:rPr>
              <a:t>константа</a:t>
            </a:r>
          </a:p>
          <a:p>
            <a:pPr marL="825750" indent="-285750">
              <a:lnSpc>
                <a:spcPct val="150000"/>
              </a:lnSpc>
              <a:spcBef>
                <a:spcPts val="0"/>
              </a:spcBef>
            </a:pPr>
            <a:r>
              <a:rPr lang="en-US" sz="1800" b="1" dirty="0">
                <a:solidFill>
                  <a:schemeClr val="accent5">
                    <a:lumMod val="75000"/>
                  </a:schemeClr>
                </a:solidFill>
                <a:latin typeface="Consolas" panose="020B0609020204030204" pitchFamily="49" charset="0"/>
              </a:rPr>
              <a:t>O(log n) </a:t>
            </a:r>
            <a:r>
              <a:rPr lang="en-US" sz="1800" b="1" dirty="0"/>
              <a:t>– </a:t>
            </a:r>
            <a:r>
              <a:rPr lang="uk-UA" sz="1800" b="1" dirty="0">
                <a:highlight>
                  <a:srgbClr val="00FF00"/>
                </a:highlight>
              </a:rPr>
              <a:t>логарифмічне</a:t>
            </a:r>
          </a:p>
          <a:p>
            <a:pPr marL="825750" indent="-285750">
              <a:lnSpc>
                <a:spcPct val="150000"/>
              </a:lnSpc>
              <a:spcBef>
                <a:spcPts val="0"/>
              </a:spcBef>
            </a:pPr>
            <a:r>
              <a:rPr lang="en-US" sz="1800" b="1" dirty="0">
                <a:solidFill>
                  <a:schemeClr val="accent5">
                    <a:lumMod val="75000"/>
                  </a:schemeClr>
                </a:solidFill>
                <a:latin typeface="Consolas" panose="020B0609020204030204" pitchFamily="49" charset="0"/>
              </a:rPr>
              <a:t>O(n) </a:t>
            </a:r>
            <a:r>
              <a:rPr lang="en-US" sz="1800" b="1" dirty="0"/>
              <a:t>– </a:t>
            </a:r>
            <a:r>
              <a:rPr lang="uk-UA" sz="1800" b="1" dirty="0">
                <a:highlight>
                  <a:srgbClr val="FFFF00"/>
                </a:highlight>
              </a:rPr>
              <a:t>лінійне</a:t>
            </a:r>
          </a:p>
          <a:p>
            <a:pPr marL="825750" indent="-285750">
              <a:lnSpc>
                <a:spcPct val="150000"/>
              </a:lnSpc>
              <a:spcBef>
                <a:spcPts val="0"/>
              </a:spcBef>
            </a:pPr>
            <a:r>
              <a:rPr lang="en-US" sz="1800" dirty="0">
                <a:solidFill>
                  <a:schemeClr val="accent5">
                    <a:lumMod val="75000"/>
                  </a:schemeClr>
                </a:solidFill>
                <a:latin typeface="Consolas" panose="020B0609020204030204" pitchFamily="49" charset="0"/>
              </a:rPr>
              <a:t>O(n log n) </a:t>
            </a:r>
            <a:r>
              <a:rPr lang="en-US" sz="1800" dirty="0"/>
              <a:t>– </a:t>
            </a:r>
            <a:r>
              <a:rPr lang="uk-UA" sz="1800" b="1" dirty="0" err="1">
                <a:highlight>
                  <a:srgbClr val="FF0000"/>
                </a:highlight>
              </a:rPr>
              <a:t>лінеарітмічне</a:t>
            </a:r>
            <a:endParaRPr lang="uk-UA" sz="1800" b="1" dirty="0">
              <a:highlight>
                <a:srgbClr val="FF0000"/>
              </a:highlight>
            </a:endParaRPr>
          </a:p>
          <a:p>
            <a:pPr marL="825750" indent="-285750">
              <a:lnSpc>
                <a:spcPct val="150000"/>
              </a:lnSpc>
              <a:spcBef>
                <a:spcPts val="0"/>
              </a:spcBef>
            </a:pPr>
            <a:r>
              <a:rPr lang="en-US" sz="1800" dirty="0">
                <a:solidFill>
                  <a:schemeClr val="accent5">
                    <a:lumMod val="75000"/>
                  </a:schemeClr>
                </a:solidFill>
                <a:latin typeface="Consolas" panose="020B0609020204030204" pitchFamily="49" charset="0"/>
              </a:rPr>
              <a:t>O(n²) </a:t>
            </a:r>
            <a:r>
              <a:rPr lang="en-US" sz="1800" dirty="0"/>
              <a:t>– </a:t>
            </a:r>
            <a:r>
              <a:rPr lang="uk-UA" sz="1800" b="1" dirty="0">
                <a:highlight>
                  <a:srgbClr val="FF0000"/>
                </a:highlight>
              </a:rPr>
              <a:t>квадратичне</a:t>
            </a:r>
          </a:p>
          <a:p>
            <a:pPr marL="825750" indent="-285750">
              <a:lnSpc>
                <a:spcPct val="150000"/>
              </a:lnSpc>
              <a:spcBef>
                <a:spcPts val="0"/>
              </a:spcBef>
            </a:pPr>
            <a:r>
              <a:rPr lang="en-US" sz="1800" dirty="0">
                <a:solidFill>
                  <a:schemeClr val="accent5">
                    <a:lumMod val="75000"/>
                  </a:schemeClr>
                </a:solidFill>
                <a:latin typeface="Consolas" panose="020B0609020204030204" pitchFamily="49" charset="0"/>
              </a:rPr>
              <a:t>O(2ⁿ) </a:t>
            </a:r>
            <a:r>
              <a:rPr lang="en-US" sz="1800" dirty="0"/>
              <a:t>– </a:t>
            </a:r>
            <a:r>
              <a:rPr lang="uk-UA" sz="1800" b="1" dirty="0">
                <a:highlight>
                  <a:srgbClr val="FF0000"/>
                </a:highlight>
              </a:rPr>
              <a:t>експоненціальне</a:t>
            </a:r>
          </a:p>
          <a:p>
            <a:pPr marL="825750" indent="-285750">
              <a:lnSpc>
                <a:spcPct val="150000"/>
              </a:lnSpc>
              <a:spcBef>
                <a:spcPts val="0"/>
              </a:spcBef>
            </a:pPr>
            <a:r>
              <a:rPr lang="en-US" sz="1800" dirty="0">
                <a:solidFill>
                  <a:schemeClr val="accent5">
                    <a:lumMod val="75000"/>
                  </a:schemeClr>
                </a:solidFill>
                <a:latin typeface="Consolas" panose="020B0609020204030204" pitchFamily="49" charset="0"/>
              </a:rPr>
              <a:t>O(n!) </a:t>
            </a:r>
            <a:r>
              <a:rPr lang="en-US" sz="1800" dirty="0"/>
              <a:t>– </a:t>
            </a:r>
            <a:r>
              <a:rPr lang="uk-UA" sz="1800" b="1" dirty="0">
                <a:highlight>
                  <a:srgbClr val="FF0000"/>
                </a:highlight>
              </a:rPr>
              <a:t>факторіальне</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де </a:t>
            </a:r>
            <a:r>
              <a:rPr lang="en-US" sz="1800" dirty="0">
                <a:solidFill>
                  <a:schemeClr val="accent5">
                    <a:lumMod val="75000"/>
                  </a:schemeClr>
                </a:solidFill>
                <a:latin typeface="Consolas" panose="020B0609020204030204" pitchFamily="49" charset="0"/>
              </a:rPr>
              <a:t>n → ∞</a:t>
            </a:r>
            <a:endParaRPr lang="uk-UA" sz="1800" dirty="0">
              <a:solidFill>
                <a:schemeClr val="accent5">
                  <a:lumMod val="75000"/>
                </a:schemeClr>
              </a:solidFill>
              <a:latin typeface="Consolas" panose="020B0609020204030204" pitchFamily="49" charset="0"/>
            </a:endParaRPr>
          </a:p>
        </p:txBody>
      </p:sp>
    </p:spTree>
    <p:extLst>
      <p:ext uri="{BB962C8B-B14F-4D97-AF65-F5344CB8AC3E}">
        <p14:creationId xmlns:p14="http://schemas.microsoft.com/office/powerpoint/2010/main" val="31011961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O(1)</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Незалежно</a:t>
            </a:r>
            <a:r>
              <a:rPr lang="ru-RU" sz="1800" dirty="0"/>
              <a:t> </a:t>
            </a:r>
            <a:r>
              <a:rPr lang="ru-RU" sz="1800" dirty="0" err="1"/>
              <a:t>від</a:t>
            </a:r>
            <a:r>
              <a:rPr lang="ru-RU" sz="1800" dirty="0"/>
              <a:t> того, </a:t>
            </a:r>
            <a:r>
              <a:rPr lang="ru-RU" sz="1800" dirty="0" err="1"/>
              <a:t>що</a:t>
            </a:r>
            <a:r>
              <a:rPr lang="ru-RU" sz="1800" dirty="0"/>
              <a:t> </a:t>
            </a:r>
            <a:r>
              <a:rPr lang="ru-RU" sz="1800" dirty="0" err="1"/>
              <a:t>ви</a:t>
            </a:r>
            <a:r>
              <a:rPr lang="ru-RU" sz="1800" dirty="0"/>
              <a:t> </a:t>
            </a:r>
            <a:r>
              <a:rPr lang="ru-RU" sz="1800" dirty="0" err="1"/>
              <a:t>згодовуєте</a:t>
            </a:r>
            <a:r>
              <a:rPr lang="ru-RU" sz="1800" dirty="0"/>
              <a:t> алгоритму, </a:t>
            </a:r>
            <a:r>
              <a:rPr lang="ru-RU" sz="1800" dirty="0" err="1"/>
              <a:t>він</a:t>
            </a:r>
            <a:r>
              <a:rPr lang="ru-RU" sz="1800" dirty="0"/>
              <a:t> все одно </a:t>
            </a:r>
            <a:r>
              <a:rPr lang="ru-RU" sz="1800" dirty="0" err="1"/>
              <a:t>працюватиме</a:t>
            </a:r>
            <a:r>
              <a:rPr lang="ru-RU" sz="1800" dirty="0"/>
              <a:t> за той </a:t>
            </a:r>
            <a:r>
              <a:rPr lang="ru-RU" sz="1800" dirty="0" err="1"/>
              <a:t>самий</a:t>
            </a:r>
            <a:r>
              <a:rPr lang="ru-RU" sz="1800" dirty="0"/>
              <a:t> </a:t>
            </a:r>
            <a:r>
              <a:rPr lang="ru-RU" sz="1800" dirty="0" err="1"/>
              <a:t>проміжок</a:t>
            </a:r>
            <a:r>
              <a:rPr lang="ru-RU" sz="1800" dirty="0"/>
              <a:t> часу.</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1 </a:t>
            </a:r>
            <a:r>
              <a:rPr lang="ru-RU" sz="1800" dirty="0" err="1">
                <a:solidFill>
                  <a:schemeClr val="accent5">
                    <a:lumMod val="75000"/>
                  </a:schemeClr>
                </a:solidFill>
                <a:latin typeface="Consolas" panose="020B0609020204030204" pitchFamily="49" charset="0"/>
              </a:rPr>
              <a:t>запис</a:t>
            </a:r>
            <a:r>
              <a:rPr lang="ru-RU" sz="1800" dirty="0">
                <a:solidFill>
                  <a:schemeClr val="accent5">
                    <a:lumMod val="75000"/>
                  </a:schemeClr>
                </a:solidFill>
                <a:latin typeface="Consolas" panose="020B0609020204030204" pitchFamily="49" charset="0"/>
              </a:rPr>
              <a:t>     - 1 сек</a:t>
            </a:r>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10 </a:t>
            </a:r>
            <a:r>
              <a:rPr lang="ru-RU" sz="1800" dirty="0" err="1">
                <a:solidFill>
                  <a:schemeClr val="accent5">
                    <a:lumMod val="75000"/>
                  </a:schemeClr>
                </a:solidFill>
                <a:latin typeface="Consolas" panose="020B0609020204030204" pitchFamily="49" charset="0"/>
              </a:rPr>
              <a:t>записів</a:t>
            </a:r>
            <a:r>
              <a:rPr lang="ru-RU" sz="1800" dirty="0">
                <a:solidFill>
                  <a:schemeClr val="accent5">
                    <a:lumMod val="75000"/>
                  </a:schemeClr>
                </a:solidFill>
                <a:latin typeface="Consolas" panose="020B0609020204030204" pitchFamily="49" charset="0"/>
              </a:rPr>
              <a:t>  - 1 сек</a:t>
            </a:r>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100 </a:t>
            </a:r>
            <a:r>
              <a:rPr lang="ru-RU" sz="1800" dirty="0" err="1">
                <a:solidFill>
                  <a:schemeClr val="accent5">
                    <a:lumMod val="75000"/>
                  </a:schemeClr>
                </a:solidFill>
                <a:latin typeface="Consolas" panose="020B0609020204030204" pitchFamily="49" charset="0"/>
              </a:rPr>
              <a:t>записів</a:t>
            </a:r>
            <a:r>
              <a:rPr lang="ru-RU" sz="1800" dirty="0">
                <a:solidFill>
                  <a:schemeClr val="accent5">
                    <a:lumMod val="75000"/>
                  </a:schemeClr>
                </a:solidFill>
                <a:latin typeface="Consolas" panose="020B0609020204030204" pitchFamily="49" charset="0"/>
              </a:rPr>
              <a:t> - 1 сек</a:t>
            </a:r>
            <a:endParaRPr lang="en-US"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err="1"/>
              <a:t>Наприклад</a:t>
            </a:r>
            <a:r>
              <a:rPr lang="ru-RU" sz="1800" dirty="0"/>
              <a:t>: </a:t>
            </a:r>
            <a:r>
              <a:rPr lang="ru-RU" sz="1800" dirty="0" err="1"/>
              <a:t>Визначення</a:t>
            </a:r>
            <a:r>
              <a:rPr lang="ru-RU" sz="1800" dirty="0"/>
              <a:t> </a:t>
            </a:r>
            <a:r>
              <a:rPr lang="ru-RU" sz="1800" dirty="0" err="1"/>
              <a:t>чи</a:t>
            </a:r>
            <a:r>
              <a:rPr lang="ru-RU" sz="1800" dirty="0"/>
              <a:t> є число </a:t>
            </a:r>
            <a:r>
              <a:rPr lang="ru-RU" sz="1800" dirty="0" err="1"/>
              <a:t>кратне</a:t>
            </a:r>
            <a:r>
              <a:rPr lang="ru-RU" sz="1800" dirty="0"/>
              <a:t> </a:t>
            </a:r>
            <a:r>
              <a:rPr lang="ru-RU" sz="1800" dirty="0" err="1"/>
              <a:t>двом</a:t>
            </a:r>
            <a:r>
              <a:rPr lang="ru-RU" sz="1800" dirty="0"/>
              <a:t>.</a:t>
            </a:r>
            <a:endParaRPr lang="uk-UA" sz="1800" dirty="0"/>
          </a:p>
        </p:txBody>
      </p:sp>
    </p:spTree>
    <p:extLst>
      <p:ext uri="{BB962C8B-B14F-4D97-AF65-F5344CB8AC3E}">
        <p14:creationId xmlns:p14="http://schemas.microsoft.com/office/powerpoint/2010/main" val="23430345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O(log n)</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Час </a:t>
            </a:r>
            <a:r>
              <a:rPr lang="ru-RU" sz="1800" dirty="0" err="1"/>
              <a:t>роботи</a:t>
            </a:r>
            <a:r>
              <a:rPr lang="ru-RU" sz="1800" dirty="0"/>
              <a:t> алгоритму </a:t>
            </a:r>
            <a:r>
              <a:rPr lang="ru-RU" sz="1800" dirty="0" err="1"/>
              <a:t>ледь</a:t>
            </a:r>
            <a:r>
              <a:rPr lang="ru-RU" sz="1800" dirty="0"/>
              <a:t> </a:t>
            </a:r>
            <a:r>
              <a:rPr lang="ru-RU" sz="1800" dirty="0" err="1"/>
              <a:t>збільшився</a:t>
            </a:r>
            <a:r>
              <a:rPr lang="ru-RU" sz="1800" dirty="0"/>
              <a:t> при </a:t>
            </a:r>
            <a:r>
              <a:rPr lang="ru-RU" sz="1800" dirty="0" err="1"/>
              <a:t>збільшенні</a:t>
            </a:r>
            <a:r>
              <a:rPr lang="ru-RU" sz="1800" dirty="0"/>
              <a:t> </a:t>
            </a:r>
            <a:r>
              <a:rPr lang="ru-RU" sz="1800" dirty="0" err="1"/>
              <a:t>вхідних</a:t>
            </a:r>
            <a:r>
              <a:rPr lang="ru-RU" sz="1800" dirty="0"/>
              <a:t> </a:t>
            </a:r>
            <a:r>
              <a:rPr lang="ru-RU" sz="1800" dirty="0" err="1"/>
              <a:t>даних</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1 </a:t>
            </a:r>
            <a:r>
              <a:rPr lang="ru-RU" sz="1800" dirty="0" err="1">
                <a:solidFill>
                  <a:schemeClr val="accent5">
                    <a:lumMod val="75000"/>
                  </a:schemeClr>
                </a:solidFill>
                <a:latin typeface="Consolas" panose="020B0609020204030204" pitchFamily="49" charset="0"/>
              </a:rPr>
              <a:t>запис</a:t>
            </a:r>
            <a:r>
              <a:rPr lang="ru-RU" sz="1800" dirty="0">
                <a:solidFill>
                  <a:schemeClr val="accent5">
                    <a:lumMod val="75000"/>
                  </a:schemeClr>
                </a:solidFill>
                <a:latin typeface="Consolas" panose="020B0609020204030204" pitchFamily="49" charset="0"/>
              </a:rPr>
              <a:t>     - 1 сек</a:t>
            </a:r>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10 </a:t>
            </a:r>
            <a:r>
              <a:rPr lang="ru-RU" sz="1800" dirty="0" err="1">
                <a:solidFill>
                  <a:schemeClr val="accent5">
                    <a:lumMod val="75000"/>
                  </a:schemeClr>
                </a:solidFill>
                <a:latin typeface="Consolas" panose="020B0609020204030204" pitchFamily="49" charset="0"/>
              </a:rPr>
              <a:t>записів</a:t>
            </a:r>
            <a:r>
              <a:rPr lang="ru-RU" sz="1800" dirty="0">
                <a:solidFill>
                  <a:schemeClr val="accent5">
                    <a:lumMod val="75000"/>
                  </a:schemeClr>
                </a:solidFill>
                <a:latin typeface="Consolas" panose="020B0609020204030204" pitchFamily="49" charset="0"/>
              </a:rPr>
              <a:t>  - 2 сек</a:t>
            </a:r>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100 </a:t>
            </a:r>
            <a:r>
              <a:rPr lang="ru-RU" sz="1800" dirty="0" err="1">
                <a:solidFill>
                  <a:schemeClr val="accent5">
                    <a:lumMod val="75000"/>
                  </a:schemeClr>
                </a:solidFill>
                <a:latin typeface="Consolas" panose="020B0609020204030204" pitchFamily="49" charset="0"/>
              </a:rPr>
              <a:t>записів</a:t>
            </a:r>
            <a:r>
              <a:rPr lang="ru-RU" sz="1800" dirty="0">
                <a:solidFill>
                  <a:schemeClr val="accent5">
                    <a:lumMod val="75000"/>
                  </a:schemeClr>
                </a:solidFill>
                <a:latin typeface="Consolas" panose="020B0609020204030204" pitchFamily="49" charset="0"/>
              </a:rPr>
              <a:t> - 3 сек</a:t>
            </a:r>
            <a:endParaRPr lang="en-US"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t>Наприклад</a:t>
            </a:r>
            <a:r>
              <a:rPr lang="uk-UA" sz="1800" dirty="0"/>
              <a:t>: бінарний пошук.</a:t>
            </a:r>
          </a:p>
        </p:txBody>
      </p:sp>
    </p:spTree>
    <p:extLst>
      <p:ext uri="{BB962C8B-B14F-4D97-AF65-F5344CB8AC3E}">
        <p14:creationId xmlns:p14="http://schemas.microsoft.com/office/powerpoint/2010/main" val="11907220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O(n)</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Час розрахунку збільшується з тією ж швидкістю, що і вхідні дані.</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1 </a:t>
            </a:r>
            <a:r>
              <a:rPr lang="ru-RU" sz="1800" dirty="0" err="1">
                <a:solidFill>
                  <a:schemeClr val="accent5">
                    <a:lumMod val="75000"/>
                  </a:schemeClr>
                </a:solidFill>
                <a:latin typeface="Consolas" panose="020B0609020204030204" pitchFamily="49" charset="0"/>
              </a:rPr>
              <a:t>запис</a:t>
            </a:r>
            <a:r>
              <a:rPr lang="ru-RU" sz="1800" dirty="0">
                <a:solidFill>
                  <a:schemeClr val="accent5">
                    <a:lumMod val="75000"/>
                  </a:schemeClr>
                </a:solidFill>
                <a:latin typeface="Consolas" panose="020B0609020204030204" pitchFamily="49" charset="0"/>
              </a:rPr>
              <a:t>     - 1 сек</a:t>
            </a:r>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10 </a:t>
            </a:r>
            <a:r>
              <a:rPr lang="ru-RU" sz="1800" dirty="0" err="1">
                <a:solidFill>
                  <a:schemeClr val="accent5">
                    <a:lumMod val="75000"/>
                  </a:schemeClr>
                </a:solidFill>
                <a:latin typeface="Consolas" panose="020B0609020204030204" pitchFamily="49" charset="0"/>
              </a:rPr>
              <a:t>записів</a:t>
            </a:r>
            <a:r>
              <a:rPr lang="ru-RU" sz="1800" dirty="0">
                <a:solidFill>
                  <a:schemeClr val="accent5">
                    <a:lumMod val="75000"/>
                  </a:schemeClr>
                </a:solidFill>
                <a:latin typeface="Consolas" panose="020B0609020204030204" pitchFamily="49" charset="0"/>
              </a:rPr>
              <a:t>  - 10 сек</a:t>
            </a:r>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100 </a:t>
            </a:r>
            <a:r>
              <a:rPr lang="ru-RU" sz="1800" dirty="0" err="1">
                <a:solidFill>
                  <a:schemeClr val="accent5">
                    <a:lumMod val="75000"/>
                  </a:schemeClr>
                </a:solidFill>
                <a:latin typeface="Consolas" panose="020B0609020204030204" pitchFamily="49" charset="0"/>
              </a:rPr>
              <a:t>записів</a:t>
            </a:r>
            <a:r>
              <a:rPr lang="ru-RU" sz="1800" dirty="0">
                <a:solidFill>
                  <a:schemeClr val="accent5">
                    <a:lumMod val="75000"/>
                  </a:schemeClr>
                </a:solidFill>
                <a:latin typeface="Consolas" panose="020B0609020204030204" pitchFamily="49" charset="0"/>
              </a:rPr>
              <a:t> - 100 сек</a:t>
            </a:r>
            <a:endParaRPr lang="en-US"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err="1"/>
              <a:t>Наприклад</a:t>
            </a:r>
            <a:r>
              <a:rPr lang="ru-RU" sz="1800" dirty="0"/>
              <a:t>: </a:t>
            </a:r>
            <a:r>
              <a:rPr lang="ru-RU" sz="1800" dirty="0" err="1"/>
              <a:t>Пошук</a:t>
            </a:r>
            <a:r>
              <a:rPr lang="ru-RU" sz="1800" dirty="0"/>
              <a:t> у </a:t>
            </a:r>
            <a:r>
              <a:rPr lang="ru-RU" sz="1800" dirty="0" err="1"/>
              <a:t>несортованому</a:t>
            </a:r>
            <a:r>
              <a:rPr lang="ru-RU" sz="1800" dirty="0"/>
              <a:t> списку.</a:t>
            </a:r>
            <a:endParaRPr lang="uk-UA" sz="1800" dirty="0"/>
          </a:p>
        </p:txBody>
      </p:sp>
    </p:spTree>
    <p:extLst>
      <p:ext uri="{BB962C8B-B14F-4D97-AF65-F5344CB8AC3E}">
        <p14:creationId xmlns:p14="http://schemas.microsoft.com/office/powerpoint/2010/main" val="33621699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O(n²)</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Час розрахунку збільшується зі швидкістю </a:t>
            </a:r>
            <a:r>
              <a:rPr lang="en-US" sz="1800" dirty="0"/>
              <a:t>n².</a:t>
            </a:r>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1 </a:t>
            </a:r>
            <a:r>
              <a:rPr lang="ru-RU" sz="1800" dirty="0" err="1">
                <a:solidFill>
                  <a:schemeClr val="accent5">
                    <a:lumMod val="75000"/>
                  </a:schemeClr>
                </a:solidFill>
                <a:latin typeface="Consolas" panose="020B0609020204030204" pitchFamily="49" charset="0"/>
              </a:rPr>
              <a:t>запис</a:t>
            </a:r>
            <a:r>
              <a:rPr lang="ru-RU" sz="1800" dirty="0">
                <a:solidFill>
                  <a:schemeClr val="accent5">
                    <a:lumMod val="75000"/>
                  </a:schemeClr>
                </a:solidFill>
                <a:latin typeface="Consolas" panose="020B0609020204030204" pitchFamily="49" charset="0"/>
              </a:rPr>
              <a:t>     - 1 сек</a:t>
            </a:r>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10 </a:t>
            </a:r>
            <a:r>
              <a:rPr lang="ru-RU" sz="1800" dirty="0" err="1">
                <a:solidFill>
                  <a:schemeClr val="accent5">
                    <a:lumMod val="75000"/>
                  </a:schemeClr>
                </a:solidFill>
                <a:latin typeface="Consolas" panose="020B0609020204030204" pitchFamily="49" charset="0"/>
              </a:rPr>
              <a:t>записів</a:t>
            </a:r>
            <a:r>
              <a:rPr lang="ru-RU" sz="1800" dirty="0">
                <a:solidFill>
                  <a:schemeClr val="accent5">
                    <a:lumMod val="75000"/>
                  </a:schemeClr>
                </a:solidFill>
                <a:latin typeface="Consolas" panose="020B0609020204030204" pitchFamily="49" charset="0"/>
              </a:rPr>
              <a:t>  - 100 сек</a:t>
            </a:r>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100 </a:t>
            </a:r>
            <a:r>
              <a:rPr lang="ru-RU" sz="1800" dirty="0" err="1">
                <a:solidFill>
                  <a:schemeClr val="accent5">
                    <a:lumMod val="75000"/>
                  </a:schemeClr>
                </a:solidFill>
                <a:latin typeface="Consolas" panose="020B0609020204030204" pitchFamily="49" charset="0"/>
              </a:rPr>
              <a:t>записів</a:t>
            </a:r>
            <a:r>
              <a:rPr lang="ru-RU" sz="1800" dirty="0">
                <a:solidFill>
                  <a:schemeClr val="accent5">
                    <a:lumMod val="75000"/>
                  </a:schemeClr>
                </a:solidFill>
                <a:latin typeface="Consolas" panose="020B0609020204030204" pitchFamily="49" charset="0"/>
              </a:rPr>
              <a:t> - 10000 сек</a:t>
            </a:r>
            <a:endParaRPr lang="en-US"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Наприклад: </a:t>
            </a:r>
            <a:r>
              <a:rPr lang="uk-UA" sz="1800" b="1" dirty="0" err="1">
                <a:highlight>
                  <a:srgbClr val="FFFF00"/>
                </a:highlight>
              </a:rPr>
              <a:t>бульбашкове</a:t>
            </a:r>
            <a:r>
              <a:rPr lang="uk-UA" sz="1800" b="1" dirty="0">
                <a:highlight>
                  <a:srgbClr val="FFFF00"/>
                </a:highlight>
              </a:rPr>
              <a:t> сортування</a:t>
            </a:r>
            <a:r>
              <a:rPr lang="uk-UA" sz="1800" dirty="0"/>
              <a:t>.</a:t>
            </a:r>
          </a:p>
        </p:txBody>
      </p:sp>
    </p:spTree>
    <p:extLst>
      <p:ext uri="{BB962C8B-B14F-4D97-AF65-F5344CB8AC3E}">
        <p14:creationId xmlns:p14="http://schemas.microsoft.com/office/powerpoint/2010/main" val="1573861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O(n!)</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Час </a:t>
            </a:r>
            <a:r>
              <a:rPr lang="ru-RU" sz="1800" dirty="0" err="1"/>
              <a:t>роботи</a:t>
            </a:r>
            <a:r>
              <a:rPr lang="ru-RU" sz="1800" dirty="0"/>
              <a:t> </a:t>
            </a:r>
            <a:r>
              <a:rPr lang="ru-RU" sz="1800" dirty="0" err="1"/>
              <a:t>збільшується</a:t>
            </a:r>
            <a:r>
              <a:rPr lang="ru-RU" sz="1800" dirty="0"/>
              <a:t> з темпами </a:t>
            </a:r>
            <a:r>
              <a:rPr lang="ru-RU" sz="1800" dirty="0">
                <a:solidFill>
                  <a:schemeClr val="accent5">
                    <a:lumMod val="75000"/>
                  </a:schemeClr>
                </a:solidFill>
                <a:latin typeface="Consolas" panose="020B0609020204030204" pitchFamily="49" charset="0"/>
              </a:rPr>
              <a:t>n!, </a:t>
            </a:r>
            <a:r>
              <a:rPr lang="ru-RU" sz="1800" dirty="0" err="1"/>
              <a:t>тобто</a:t>
            </a:r>
            <a:r>
              <a:rPr lang="ru-RU" sz="1800" dirty="0"/>
              <a:t>, </a:t>
            </a:r>
            <a:r>
              <a:rPr lang="ru-RU" sz="1800" dirty="0" err="1"/>
              <a:t>якщо</a:t>
            </a:r>
            <a:r>
              <a:rPr lang="ru-RU" sz="1800" dirty="0"/>
              <a:t> </a:t>
            </a:r>
            <a:r>
              <a:rPr lang="ru-RU" sz="1800" dirty="0">
                <a:solidFill>
                  <a:schemeClr val="accent5">
                    <a:lumMod val="75000"/>
                  </a:schemeClr>
                </a:solidFill>
                <a:latin typeface="Consolas" panose="020B0609020204030204" pitchFamily="49" charset="0"/>
              </a:rPr>
              <a:t>n</a:t>
            </a:r>
            <a:r>
              <a:rPr lang="ru-RU" sz="1800" dirty="0"/>
              <a:t> </a:t>
            </a:r>
            <a:r>
              <a:rPr lang="ru-RU" sz="1800" dirty="0" err="1"/>
              <a:t>дорівнює</a:t>
            </a:r>
            <a:r>
              <a:rPr lang="ru-RU" sz="1800" dirty="0"/>
              <a:t> </a:t>
            </a:r>
            <a:r>
              <a:rPr lang="ru-RU" sz="1800" dirty="0">
                <a:solidFill>
                  <a:schemeClr val="accent5">
                    <a:lumMod val="75000"/>
                  </a:schemeClr>
                </a:solidFill>
                <a:latin typeface="Consolas" panose="020B0609020204030204" pitchFamily="49" charset="0"/>
              </a:rPr>
              <a:t>5</a:t>
            </a:r>
            <a:r>
              <a:rPr lang="ru-RU" sz="1800" dirty="0"/>
              <a:t>, </a:t>
            </a:r>
            <a:r>
              <a:rPr lang="ru-RU" sz="1800" dirty="0" err="1"/>
              <a:t>це</a:t>
            </a:r>
            <a:r>
              <a:rPr lang="ru-RU" sz="1800" dirty="0"/>
              <a:t> </a:t>
            </a:r>
            <a:r>
              <a:rPr lang="ru-RU" sz="1800" dirty="0">
                <a:solidFill>
                  <a:schemeClr val="accent5">
                    <a:lumMod val="75000"/>
                  </a:schemeClr>
                </a:solidFill>
                <a:latin typeface="Consolas" panose="020B0609020204030204" pitchFamily="49" charset="0"/>
              </a:rPr>
              <a:t>5x4x3x2x1 </a:t>
            </a:r>
            <a:r>
              <a:rPr lang="ru-RU" sz="1800" dirty="0" err="1"/>
              <a:t>або</a:t>
            </a:r>
            <a:r>
              <a:rPr lang="ru-RU" sz="1800" dirty="0"/>
              <a:t> </a:t>
            </a:r>
            <a:r>
              <a:rPr lang="ru-RU" sz="1800" dirty="0">
                <a:solidFill>
                  <a:schemeClr val="accent5">
                    <a:lumMod val="75000"/>
                  </a:schemeClr>
                </a:solidFill>
                <a:latin typeface="Consolas" panose="020B0609020204030204" pitchFamily="49" charset="0"/>
              </a:rPr>
              <a:t>120</a:t>
            </a:r>
            <a:r>
              <a:rPr lang="ru-RU" sz="1800" dirty="0"/>
              <a:t>. </a:t>
            </a:r>
            <a:r>
              <a:rPr lang="ru-RU" sz="1800" dirty="0" err="1"/>
              <a:t>Це</a:t>
            </a:r>
            <a:r>
              <a:rPr lang="ru-RU" sz="1800" dirty="0"/>
              <a:t> не так </a:t>
            </a:r>
            <a:r>
              <a:rPr lang="ru-RU" sz="1800" dirty="0" err="1"/>
              <a:t>вже</a:t>
            </a:r>
            <a:r>
              <a:rPr lang="ru-RU" sz="1800" dirty="0"/>
              <a:t> й погано при </a:t>
            </a:r>
            <a:r>
              <a:rPr lang="ru-RU" sz="1800" dirty="0" err="1"/>
              <a:t>малих</a:t>
            </a:r>
            <a:r>
              <a:rPr lang="ru-RU" sz="1800" dirty="0"/>
              <a:t> </a:t>
            </a:r>
            <a:r>
              <a:rPr lang="ru-RU" sz="1800" dirty="0" err="1"/>
              <a:t>значеннях</a:t>
            </a:r>
            <a:r>
              <a:rPr lang="ru-RU" sz="1800" dirty="0"/>
              <a:t> </a:t>
            </a:r>
            <a:r>
              <a:rPr lang="ru-RU" sz="1800" dirty="0">
                <a:solidFill>
                  <a:schemeClr val="accent5">
                    <a:lumMod val="75000"/>
                  </a:schemeClr>
                </a:solidFill>
                <a:latin typeface="Consolas" panose="020B0609020204030204" pitchFamily="49" charset="0"/>
              </a:rPr>
              <a:t>n</a:t>
            </a:r>
            <a:r>
              <a:rPr lang="ru-RU" sz="1800" dirty="0"/>
              <a:t>, але при великих </a:t>
            </a:r>
            <a:r>
              <a:rPr lang="ru-RU" sz="1800" dirty="0" err="1"/>
              <a:t>значеннях</a:t>
            </a:r>
            <a:r>
              <a:rPr lang="ru-RU" sz="1800" dirty="0"/>
              <a:t> алгоритм </a:t>
            </a:r>
            <a:r>
              <a:rPr lang="ru-RU" sz="1800" dirty="0" err="1"/>
              <a:t>стає</a:t>
            </a:r>
            <a:r>
              <a:rPr lang="ru-RU" sz="1800" dirty="0"/>
              <a:t> нереально </a:t>
            </a:r>
            <a:r>
              <a:rPr lang="ru-RU" sz="1800" dirty="0" err="1"/>
              <a:t>обрахувати</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1 </a:t>
            </a:r>
            <a:r>
              <a:rPr lang="ru-RU" sz="1800" dirty="0" err="1">
                <a:solidFill>
                  <a:schemeClr val="accent5">
                    <a:lumMod val="75000"/>
                  </a:schemeClr>
                </a:solidFill>
                <a:latin typeface="Consolas" panose="020B0609020204030204" pitchFamily="49" charset="0"/>
              </a:rPr>
              <a:t>запис</a:t>
            </a:r>
            <a:r>
              <a:rPr lang="ru-RU" sz="1800" dirty="0">
                <a:solidFill>
                  <a:schemeClr val="accent5">
                    <a:lumMod val="75000"/>
                  </a:schemeClr>
                </a:solidFill>
                <a:latin typeface="Consolas" panose="020B0609020204030204" pitchFamily="49" charset="0"/>
              </a:rPr>
              <a:t>     - 1 сек</a:t>
            </a:r>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10 </a:t>
            </a:r>
            <a:r>
              <a:rPr lang="ru-RU" sz="1800" dirty="0" err="1">
                <a:solidFill>
                  <a:schemeClr val="accent5">
                    <a:lumMod val="75000"/>
                  </a:schemeClr>
                </a:solidFill>
                <a:latin typeface="Consolas" panose="020B0609020204030204" pitchFamily="49" charset="0"/>
              </a:rPr>
              <a:t>записів</a:t>
            </a:r>
            <a:r>
              <a:rPr lang="ru-RU" sz="1800" dirty="0">
                <a:solidFill>
                  <a:schemeClr val="accent5">
                    <a:lumMod val="75000"/>
                  </a:schemeClr>
                </a:solidFill>
                <a:latin typeface="Consolas" panose="020B0609020204030204" pitchFamily="49" charset="0"/>
              </a:rPr>
              <a:t>  - 3628800 сек</a:t>
            </a:r>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100 </a:t>
            </a:r>
            <a:r>
              <a:rPr lang="ru-RU" sz="1800" dirty="0" err="1">
                <a:solidFill>
                  <a:schemeClr val="accent5">
                    <a:lumMod val="75000"/>
                  </a:schemeClr>
                </a:solidFill>
                <a:latin typeface="Consolas" panose="020B0609020204030204" pitchFamily="49" charset="0"/>
              </a:rPr>
              <a:t>записів</a:t>
            </a:r>
            <a:r>
              <a:rPr lang="ru-RU" sz="1800" dirty="0">
                <a:solidFill>
                  <a:schemeClr val="accent5">
                    <a:lumMod val="75000"/>
                  </a:schemeClr>
                </a:solidFill>
                <a:latin typeface="Consolas" panose="020B0609020204030204" pitchFamily="49" charset="0"/>
              </a:rPr>
              <a:t> - 9.332621544×10¹⁵⁷ сек</a:t>
            </a:r>
            <a:endParaRPr lang="en-US"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Наприклад</a:t>
            </a:r>
            <a:r>
              <a:rPr lang="ru-RU" sz="1800" dirty="0"/>
              <a:t>: </a:t>
            </a:r>
            <a:r>
              <a:rPr lang="ru-RU" sz="1800" b="1" dirty="0">
                <a:highlight>
                  <a:srgbClr val="FFFF00"/>
                </a:highlight>
              </a:rPr>
              <a:t>задача </a:t>
            </a:r>
            <a:r>
              <a:rPr lang="ru-RU" sz="1800" b="1" dirty="0" err="1">
                <a:highlight>
                  <a:srgbClr val="FFFF00"/>
                </a:highlight>
              </a:rPr>
              <a:t>комівояжера</a:t>
            </a:r>
            <a:r>
              <a:rPr lang="ru-RU" sz="1800" dirty="0"/>
              <a:t>, </a:t>
            </a:r>
            <a:r>
              <a:rPr lang="ru-RU" sz="1800" i="1" dirty="0">
                <a:solidFill>
                  <a:schemeClr val="bg1">
                    <a:lumMod val="85000"/>
                  </a:schemeClr>
                </a:solidFill>
              </a:rPr>
              <a:t>алгоритм </a:t>
            </a:r>
            <a:r>
              <a:rPr lang="ru-RU" sz="1800" i="1" dirty="0" err="1">
                <a:solidFill>
                  <a:schemeClr val="bg1">
                    <a:lumMod val="85000"/>
                  </a:schemeClr>
                </a:solidFill>
              </a:rPr>
              <a:t>сина</a:t>
            </a:r>
            <a:r>
              <a:rPr lang="ru-RU" sz="1800" i="1" dirty="0">
                <a:solidFill>
                  <a:schemeClr val="bg1">
                    <a:lumMod val="85000"/>
                  </a:schemeClr>
                </a:solidFill>
              </a:rPr>
              <a:t> </a:t>
            </a:r>
            <a:r>
              <a:rPr lang="ru-RU" sz="1800" i="1" dirty="0" err="1">
                <a:solidFill>
                  <a:schemeClr val="bg1">
                    <a:lumMod val="85000"/>
                  </a:schemeClr>
                </a:solidFill>
              </a:rPr>
              <a:t>маминої</a:t>
            </a:r>
            <a:r>
              <a:rPr lang="ru-RU" sz="1800" i="1" dirty="0">
                <a:solidFill>
                  <a:schemeClr val="bg1">
                    <a:lumMod val="85000"/>
                  </a:schemeClr>
                </a:solidFill>
              </a:rPr>
              <a:t> подруги </a:t>
            </a:r>
            <a:r>
              <a:rPr lang="ru-RU" sz="1800" dirty="0"/>
              <a:t>:)</a:t>
            </a:r>
            <a:endParaRPr lang="uk-UA" sz="1800" dirty="0"/>
          </a:p>
        </p:txBody>
      </p:sp>
    </p:spTree>
    <p:extLst>
      <p:ext uri="{BB962C8B-B14F-4D97-AF65-F5344CB8AC3E}">
        <p14:creationId xmlns:p14="http://schemas.microsoft.com/office/powerpoint/2010/main" val="32071524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Визначаємо </a:t>
            </a:r>
            <a:r>
              <a:rPr lang="en-US" b="1" dirty="0"/>
              <a:t>Big O</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Найкращий приклад </a:t>
            </a:r>
            <a:r>
              <a:rPr lang="en-US" sz="1800" dirty="0"/>
              <a:t>Big O, </a:t>
            </a:r>
            <a:r>
              <a:rPr lang="uk-UA" sz="1800" dirty="0"/>
              <a:t>який я можу придумати, – це арифметика. Візьміть два числа (123456 і 789012). Основними арифметичними діями, які ми вивчали в школі, були: додавання, віднімання, множення та ділення.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Додавання є найпростішою операцією. Ви вирівнюєте числа (праворуч) і додаєте цифри в стовпчик, результат записуєте вкінці, а "десятки" цього переносяться до наступного стовпця.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Припустимо, що додавання цих чисел є найдорожчою операцією в цьому алгоритмі. Зрозуміло, що для додавання цих двох чисел разом ми повинні скласти разом 6 цифр (і, можливо, перенести 7-у). Якщо ми додаємо два 100-значних числа разом, ми повинні зробити 100 </a:t>
            </a:r>
            <a:r>
              <a:rPr lang="uk-UA" sz="1800" dirty="0" err="1"/>
              <a:t>додавань</a:t>
            </a:r>
            <a:r>
              <a:rPr lang="uk-UA" sz="1800" dirty="0"/>
              <a:t>. Якщо ми додаємо два 10 000-значних числа, ми повинні зробити 10 000 </a:t>
            </a:r>
            <a:r>
              <a:rPr lang="uk-UA" sz="1800" dirty="0" err="1"/>
              <a:t>додавань</a:t>
            </a:r>
            <a:r>
              <a:rPr lang="uk-UA"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Бачите шаблон? </a:t>
            </a:r>
            <a:r>
              <a:rPr lang="uk-UA" sz="1800" b="1" dirty="0">
                <a:highlight>
                  <a:srgbClr val="00FF00"/>
                </a:highlight>
              </a:rPr>
              <a:t>Складність</a:t>
            </a:r>
            <a:r>
              <a:rPr lang="uk-UA" sz="1800" dirty="0"/>
              <a:t> (будучи кількістю операцій) прямо пропорційна кількості цифр </a:t>
            </a:r>
            <a:r>
              <a:rPr lang="en-US" sz="1800" dirty="0">
                <a:solidFill>
                  <a:schemeClr val="accent5">
                    <a:lumMod val="75000"/>
                  </a:schemeClr>
                </a:solidFill>
                <a:latin typeface="Consolas" panose="020B0609020204030204" pitchFamily="49" charset="0"/>
              </a:rPr>
              <a:t>n</a:t>
            </a:r>
            <a:r>
              <a:rPr lang="en-US" sz="1800" dirty="0"/>
              <a:t> </a:t>
            </a:r>
            <a:r>
              <a:rPr lang="uk-UA" sz="1800" dirty="0"/>
              <a:t>в більшому числі. Ми називаємо це</a:t>
            </a:r>
            <a:r>
              <a:rPr lang="uk-UA" sz="1800" dirty="0">
                <a:solidFill>
                  <a:schemeClr val="accent5">
                    <a:lumMod val="75000"/>
                  </a:schemeClr>
                </a:solidFill>
                <a:latin typeface="Consolas" panose="020B0609020204030204" pitchFamily="49" charset="0"/>
              </a:rPr>
              <a:t> </a:t>
            </a:r>
            <a:r>
              <a:rPr lang="en-US" sz="1800" dirty="0">
                <a:solidFill>
                  <a:schemeClr val="accent5">
                    <a:lumMod val="75000"/>
                  </a:schemeClr>
                </a:solidFill>
                <a:latin typeface="Consolas" panose="020B0609020204030204" pitchFamily="49" charset="0"/>
              </a:rPr>
              <a:t>O(n) </a:t>
            </a:r>
            <a:r>
              <a:rPr lang="uk-UA" sz="1800" dirty="0"/>
              <a:t>або лінійною складністю.</a:t>
            </a:r>
          </a:p>
        </p:txBody>
      </p:sp>
    </p:spTree>
    <p:extLst>
      <p:ext uri="{BB962C8B-B14F-4D97-AF65-F5344CB8AC3E}">
        <p14:creationId xmlns:p14="http://schemas.microsoft.com/office/powerpoint/2010/main" val="4021025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Визначаємо </a:t>
            </a:r>
            <a:r>
              <a:rPr lang="en-US" b="1" dirty="0"/>
              <a:t>Big O</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Операція множення буває різною. Ви вирівнюєте числа, берете першу цифру в нижньому числі і по черзі помножуєте її на кожну цифру у верхньому числі і так далі. Отже, щоб помножити два наші 6-значні числа, ми повинні зробити 36 множення. Можливо, нам потрібно буде додати до 10 або 11 стовпців, щоб отримати кінцевий результат.</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Якщо у нас є два 100-цифрових числа, нам потрібно зробити 10 000 множень і 200 </a:t>
            </a:r>
            <a:r>
              <a:rPr lang="uk-UA" sz="1800" dirty="0" err="1"/>
              <a:t>додавань</a:t>
            </a:r>
            <a:r>
              <a:rPr lang="uk-UA" sz="1800" dirty="0"/>
              <a:t>. Для двох чисел з мільйоном цифр нам потрібно зробити один трильйон (10¹²) множень і два мільйони </a:t>
            </a:r>
            <a:r>
              <a:rPr lang="uk-UA" sz="1800" dirty="0" err="1"/>
              <a:t>додавань</a:t>
            </a:r>
            <a:r>
              <a:rPr lang="uk-UA" sz="1800" dirty="0"/>
              <a:t>.</a:t>
            </a:r>
          </a:p>
        </p:txBody>
      </p:sp>
    </p:spTree>
    <p:extLst>
      <p:ext uri="{BB962C8B-B14F-4D97-AF65-F5344CB8AC3E}">
        <p14:creationId xmlns:p14="http://schemas.microsoft.com/office/powerpoint/2010/main" val="11046891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Визначаємо </a:t>
            </a:r>
            <a:r>
              <a:rPr lang="en-US" b="1" dirty="0"/>
              <a:t>Big O</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Видно, що цей алгоритм масштабується </a:t>
            </a:r>
            <a:r>
              <a:rPr lang="en-US" sz="1800" b="1" dirty="0"/>
              <a:t>O(n²) </a:t>
            </a:r>
            <a:r>
              <a:rPr lang="uk-UA" sz="1800" dirty="0"/>
              <a:t>або має квадратичну складність. Тепер варто зауважити, що існує декілька правил:</a:t>
            </a:r>
            <a:endParaRPr lang="en-US" sz="1800" dirty="0"/>
          </a:p>
          <a:p>
            <a:pPr marL="540000" indent="360000">
              <a:lnSpc>
                <a:spcPct val="150000"/>
              </a:lnSpc>
              <a:spcBef>
                <a:spcPts val="0"/>
              </a:spcBef>
              <a:buNone/>
            </a:pPr>
            <a:r>
              <a:rPr lang="en-US" sz="1800" b="1" dirty="0">
                <a:highlight>
                  <a:srgbClr val="00FF00"/>
                </a:highlight>
              </a:rPr>
              <a:t>1. </a:t>
            </a:r>
            <a:r>
              <a:rPr lang="uk-UA" sz="1800" b="1" dirty="0">
                <a:highlight>
                  <a:srgbClr val="00FF00"/>
                </a:highlight>
              </a:rPr>
              <a:t>Завжди розглядаємо тільки найгірший варіант</a:t>
            </a:r>
          </a:p>
          <a:p>
            <a:pPr marL="540000" indent="360000">
              <a:lnSpc>
                <a:spcPct val="150000"/>
              </a:lnSpc>
              <a:spcBef>
                <a:spcPts val="0"/>
              </a:spcBef>
              <a:buNone/>
            </a:pPr>
            <a:r>
              <a:rPr lang="uk-UA" sz="1800" dirty="0"/>
              <a:t>Можливо ваш алгоритм і може при певних умовах завершитись за лінійних час, але нас цікавить тільки найгірший випадок, тільки </a:t>
            </a:r>
            <a:r>
              <a:rPr lang="uk-UA" sz="1800" dirty="0" err="1"/>
              <a:t>хардкор</a:t>
            </a:r>
            <a:r>
              <a:rPr lang="uk-UA" sz="1800" dirty="0"/>
              <a:t>! Отже, </a:t>
            </a:r>
            <a:r>
              <a:rPr lang="en-US" sz="1800" dirty="0"/>
              <a:t>Big O </a:t>
            </a:r>
            <a:r>
              <a:rPr lang="uk-UA" sz="1800" dirty="0"/>
              <a:t>стосується найгіршого сценарію виконання алгоритму.</a:t>
            </a:r>
          </a:p>
          <a:p>
            <a:pPr marL="540000" indent="360000">
              <a:lnSpc>
                <a:spcPct val="150000"/>
              </a:lnSpc>
              <a:spcBef>
                <a:spcPts val="0"/>
              </a:spcBef>
              <a:buNone/>
            </a:pPr>
            <a:r>
              <a:rPr lang="en-US" sz="1800" b="1" dirty="0">
                <a:highlight>
                  <a:srgbClr val="00FF00"/>
                </a:highlight>
              </a:rPr>
              <a:t>2. </a:t>
            </a:r>
            <a:r>
              <a:rPr lang="uk-UA" sz="1800" b="1" dirty="0">
                <a:highlight>
                  <a:srgbClr val="00FF00"/>
                </a:highlight>
              </a:rPr>
              <a:t>Константи ігноруються</a:t>
            </a:r>
          </a:p>
          <a:p>
            <a:pPr marL="540000" indent="360000">
              <a:lnSpc>
                <a:spcPct val="150000"/>
              </a:lnSpc>
              <a:spcBef>
                <a:spcPts val="0"/>
              </a:spcBef>
              <a:buNone/>
            </a:pPr>
            <a:r>
              <a:rPr lang="uk-UA" sz="1800" dirty="0"/>
              <a:t>З прикладу з множенням, можливо, хтось помітить, що кількість операцій можна виразити так: </a:t>
            </a:r>
            <a:r>
              <a:rPr lang="en-US" sz="1800" dirty="0"/>
              <a:t>n²+ 2n. </a:t>
            </a:r>
            <a:r>
              <a:rPr lang="uk-UA" sz="1800" dirty="0"/>
              <a:t>Але, як ви бачили з нашого прикладу з двома числами по мільйон цифр в кожному, другий доданок 2</a:t>
            </a:r>
            <a:r>
              <a:rPr lang="en-US" sz="1800" dirty="0"/>
              <a:t>n </a:t>
            </a:r>
            <a:r>
              <a:rPr lang="uk-UA" sz="1800" dirty="0"/>
              <a:t>стає незначним (на його частку припадає 0,0002% від загальної кількості операцій на цьому етапі). Розглядаючи </a:t>
            </a:r>
            <a:r>
              <a:rPr lang="en-US" sz="1800" dirty="0"/>
              <a:t>Big O, </a:t>
            </a:r>
            <a:r>
              <a:rPr lang="uk-UA" sz="1800" dirty="0"/>
              <a:t>ми відкидаємо константи.</a:t>
            </a:r>
          </a:p>
          <a:p>
            <a:pPr marL="540000" indent="360000">
              <a:lnSpc>
                <a:spcPct val="150000"/>
              </a:lnSpc>
              <a:spcBef>
                <a:spcPts val="0"/>
              </a:spcBef>
              <a:buNone/>
            </a:pPr>
            <a:r>
              <a:rPr lang="en-US" sz="1800" b="1" dirty="0">
                <a:highlight>
                  <a:srgbClr val="00FF00"/>
                </a:highlight>
              </a:rPr>
              <a:t>3. </a:t>
            </a:r>
            <a:r>
              <a:rPr lang="uk-UA" sz="1800" b="1" dirty="0">
                <a:highlight>
                  <a:srgbClr val="00FF00"/>
                </a:highlight>
              </a:rPr>
              <a:t>Вхідні параметри спрощуються</a:t>
            </a:r>
          </a:p>
          <a:p>
            <a:pPr marL="540000" indent="360000">
              <a:lnSpc>
                <a:spcPct val="150000"/>
              </a:lnSpc>
              <a:spcBef>
                <a:spcPts val="0"/>
              </a:spcBef>
              <a:buNone/>
            </a:pPr>
            <a:r>
              <a:rPr lang="uk-UA" sz="1800" dirty="0"/>
              <a:t>Що станеться, якщо наш алгоритм приймає два параметри замість одного? Наприклад, якщо алгоритм описується функцією </a:t>
            </a:r>
            <a:r>
              <a:rPr lang="en-US" sz="1800" dirty="0"/>
              <a:t>O (a * b), </a:t>
            </a:r>
            <a:r>
              <a:rPr lang="uk-UA" sz="1800" dirty="0"/>
              <a:t>то її спрощують до </a:t>
            </a:r>
            <a:r>
              <a:rPr lang="en-US" sz="1800" dirty="0"/>
              <a:t>O(n²), </a:t>
            </a:r>
            <a:r>
              <a:rPr lang="uk-UA" sz="1800" dirty="0"/>
              <a:t>ми приховуємо той факт, що складність дійсно залежить від двох параметрів, а не одного. Просто зрозуміліше.</a:t>
            </a:r>
          </a:p>
        </p:txBody>
      </p:sp>
    </p:spTree>
    <p:extLst>
      <p:ext uri="{BB962C8B-B14F-4D97-AF65-F5344CB8AC3E}">
        <p14:creationId xmlns:p14="http://schemas.microsoft.com/office/powerpoint/2010/main" val="2784171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Розташування масиву в пам'яті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u="sng" dirty="0">
                <a:highlight>
                  <a:srgbClr val="00FF00"/>
                </a:highlight>
              </a:rPr>
              <a:t>Пам'ять</a:t>
            </a:r>
            <a:r>
              <a:rPr lang="uk-UA" sz="1800" b="1" dirty="0">
                <a:highlight>
                  <a:srgbClr val="00FF00"/>
                </a:highlight>
              </a:rPr>
              <a:t> є масивом байтів, кожен із яких має свою унікальну адресу</a:t>
            </a:r>
            <a:r>
              <a:rPr lang="uk-UA" sz="1800" dirty="0"/>
              <a:t>. </a:t>
            </a:r>
            <a:endParaRPr lang="en-US" sz="1800" dirty="0"/>
          </a:p>
          <a:p>
            <a:pPr marL="540000" indent="360000">
              <a:lnSpc>
                <a:spcPct val="150000"/>
              </a:lnSpc>
              <a:spcBef>
                <a:spcPts val="0"/>
              </a:spcBef>
              <a:buNone/>
            </a:pPr>
            <a:endParaRPr lang="en-US" sz="1800" b="1" dirty="0">
              <a:highlight>
                <a:srgbClr val="00FF00"/>
              </a:highlight>
            </a:endParaRPr>
          </a:p>
          <a:p>
            <a:pPr marL="540000" indent="360000">
              <a:lnSpc>
                <a:spcPct val="150000"/>
              </a:lnSpc>
              <a:spcBef>
                <a:spcPts val="0"/>
              </a:spcBef>
              <a:buNone/>
            </a:pPr>
            <a:r>
              <a:rPr lang="uk-UA" sz="1800" b="1" dirty="0">
                <a:highlight>
                  <a:srgbClr val="00FF00"/>
                </a:highlight>
              </a:rPr>
              <a:t>Ім'я масиву якраз і зберігає в собі адресу</a:t>
            </a:r>
            <a:r>
              <a:rPr lang="uk-UA" sz="1800" dirty="0"/>
              <a:t>, що вказує на місце його розташування. </a:t>
            </a:r>
            <a:r>
              <a:rPr lang="uk-UA" sz="1800" b="1" dirty="0">
                <a:highlight>
                  <a:srgbClr val="00FF00"/>
                </a:highlight>
              </a:rPr>
              <a:t>Першим у пам'яті знаходиться нульовий</a:t>
            </a:r>
            <a:r>
              <a:rPr lang="en-US" sz="1800" b="1" dirty="0">
                <a:highlight>
                  <a:srgbClr val="00FF00"/>
                </a:highlight>
              </a:rPr>
              <a:t> </a:t>
            </a:r>
            <a:r>
              <a:rPr lang="uk-UA" sz="1800" b="1" dirty="0">
                <a:highlight>
                  <a:srgbClr val="00FF00"/>
                </a:highlight>
              </a:rPr>
              <a:t>елемент</a:t>
            </a:r>
            <a:r>
              <a:rPr lang="uk-UA" sz="1800" dirty="0"/>
              <a:t>, потім перший і </a:t>
            </a:r>
            <a:r>
              <a:rPr lang="uk-UA" sz="1800" dirty="0" err="1"/>
              <a:t>т.д</a:t>
            </a:r>
            <a:r>
              <a:rPr lang="uk-UA" sz="1800" dirty="0"/>
              <a:t>. </a:t>
            </a:r>
            <a:r>
              <a:rPr lang="uk-UA" sz="1800" b="1" dirty="0">
                <a:highlight>
                  <a:srgbClr val="00FF00"/>
                </a:highlight>
              </a:rPr>
              <a:t>Елементи розташовуються за зростанням адреси</a:t>
            </a:r>
            <a:r>
              <a:rPr lang="uk-UA" sz="1800" dirty="0"/>
              <a:t>. </a:t>
            </a:r>
            <a:r>
              <a:rPr lang="uk-UA" sz="1800" b="1" dirty="0">
                <a:highlight>
                  <a:srgbClr val="00FF00"/>
                </a:highlight>
              </a:rPr>
              <a:t>Один елемент масиву </a:t>
            </a:r>
            <a:r>
              <a:rPr lang="uk-UA" sz="1800" b="1" dirty="0" err="1">
                <a:highlight>
                  <a:srgbClr val="00FF00"/>
                </a:highlight>
              </a:rPr>
              <a:t>відстоїть</a:t>
            </a:r>
            <a:r>
              <a:rPr lang="uk-UA" sz="1800" b="1" dirty="0">
                <a:highlight>
                  <a:srgbClr val="00FF00"/>
                </a:highlight>
              </a:rPr>
              <a:t> від іншого на кількість байт, що дорівнює базовому типу масиву</a:t>
            </a:r>
            <a:r>
              <a:rPr lang="uk-UA" sz="1800" dirty="0"/>
              <a:t>. Формула, за якою проводиться позиціонування за масивом:</a:t>
            </a:r>
          </a:p>
          <a:p>
            <a:pPr marL="540000" indent="360000">
              <a:lnSpc>
                <a:spcPct val="150000"/>
              </a:lnSpc>
              <a:spcBef>
                <a:spcPts val="0"/>
              </a:spcBef>
              <a:buNone/>
            </a:pPr>
            <a:r>
              <a:rPr lang="uk-UA" sz="1800" dirty="0">
                <a:solidFill>
                  <a:schemeClr val="accent5">
                    <a:lumMod val="75000"/>
                  </a:schemeClr>
                </a:solidFill>
                <a:latin typeface="Consolas" panose="020B0609020204030204" pitchFamily="49" charset="0"/>
              </a:rPr>
              <a:t>базова адреса + розмір базового типу * індекс;</a:t>
            </a:r>
          </a:p>
          <a:p>
            <a:pPr marL="540000" indent="360000">
              <a:lnSpc>
                <a:spcPct val="150000"/>
              </a:lnSpc>
              <a:spcBef>
                <a:spcPts val="0"/>
              </a:spcBef>
              <a:buNone/>
            </a:pPr>
            <a:r>
              <a:rPr lang="uk-UA" sz="1800" dirty="0"/>
              <a:t>Якщо вказується неправильна адреса, проводиться позиціонування базової адреси на адресу, обчислену за формулами. При цьому програма отримує повний доступ до вмісту осередку пам'яті, який їй по суті не належить. У наслідок цього може статися помилка на етапі виконання.</a:t>
            </a:r>
          </a:p>
        </p:txBody>
      </p:sp>
      <p:pic>
        <p:nvPicPr>
          <p:cNvPr id="5" name="Рисунок 4">
            <a:extLst>
              <a:ext uri="{FF2B5EF4-FFF2-40B4-BE49-F238E27FC236}">
                <a16:creationId xmlns:a16="http://schemas.microsoft.com/office/drawing/2014/main" id="{C9FA7185-FAB4-4091-A56D-D8CE2D12C466}"/>
              </a:ext>
            </a:extLst>
          </p:cNvPr>
          <p:cNvPicPr>
            <a:picLocks noChangeAspect="1"/>
          </p:cNvPicPr>
          <p:nvPr/>
        </p:nvPicPr>
        <p:blipFill>
          <a:blip r:embed="rId2"/>
          <a:stretch>
            <a:fillRect/>
          </a:stretch>
        </p:blipFill>
        <p:spPr>
          <a:xfrm>
            <a:off x="2147335" y="5212176"/>
            <a:ext cx="7897327" cy="1295581"/>
          </a:xfrm>
          <a:prstGeom prst="rect">
            <a:avLst/>
          </a:prstGeom>
        </p:spPr>
      </p:pic>
    </p:spTree>
    <p:extLst>
      <p:ext uri="{BB962C8B-B14F-4D97-AF65-F5344CB8AC3E}">
        <p14:creationId xmlns:p14="http://schemas.microsoft.com/office/powerpoint/2010/main" val="11842706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Приклад: Телефонна книга</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Наступний найкращий приклад – </a:t>
            </a:r>
            <a:r>
              <a:rPr lang="uk-UA" sz="1800" b="1" dirty="0">
                <a:highlight>
                  <a:srgbClr val="00FF00"/>
                </a:highlight>
              </a:rPr>
              <a:t>це телефонна книга</a:t>
            </a:r>
            <a:r>
              <a:rPr lang="uk-UA" sz="1800" dirty="0"/>
              <a:t>. Я говорю про ту, де перераховуються люди за прізвищем, а потім за ініціалами чи іменем, можливо, за </a:t>
            </a:r>
            <a:r>
              <a:rPr lang="uk-UA" sz="1800" dirty="0" err="1"/>
              <a:t>адресою</a:t>
            </a:r>
            <a:r>
              <a:rPr lang="uk-UA" sz="1800" dirty="0"/>
              <a:t>, а потім за номерами телефонів.</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Тепер, якби ви доручали комп’ютеру шукати номер телефону «Іво </a:t>
            </a:r>
            <a:r>
              <a:rPr lang="uk-UA" sz="1800" dirty="0" err="1"/>
              <a:t>Бобула</a:t>
            </a:r>
            <a:r>
              <a:rPr lang="uk-UA" sz="1800" dirty="0"/>
              <a:t>» в телефонній книзі, яка містить 1</a:t>
            </a:r>
            <a:r>
              <a:rPr lang="en-US" sz="1800" dirty="0"/>
              <a:t>_</a:t>
            </a:r>
            <a:r>
              <a:rPr lang="uk-UA" sz="1800" dirty="0"/>
              <a:t>000</a:t>
            </a:r>
            <a:r>
              <a:rPr lang="en-US" sz="1800" dirty="0"/>
              <a:t>_</a:t>
            </a:r>
            <a:r>
              <a:rPr lang="uk-UA" sz="1800" dirty="0"/>
              <a:t>000 імен, що б ви зробили? Ігноруючи той факт, що ви могли здогадатися, як далеко починаються імена з літери Б (припустимо, що ви не можете), що б ви зробили?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Типовою реалізацією може бути відкриття з середини, взяття 500</a:t>
            </a:r>
            <a:r>
              <a:rPr lang="en-US" sz="1800" dirty="0"/>
              <a:t>_</a:t>
            </a:r>
            <a:r>
              <a:rPr lang="uk-UA" sz="1800" dirty="0"/>
              <a:t>000-го і порівняння його з "</a:t>
            </a:r>
            <a:r>
              <a:rPr lang="uk-UA" sz="1800" dirty="0" err="1"/>
              <a:t>Бобулом</a:t>
            </a:r>
            <a:r>
              <a:rPr lang="uk-UA" sz="1800" dirty="0"/>
              <a:t>". Якщо це буде "</a:t>
            </a:r>
            <a:r>
              <a:rPr lang="uk-UA" sz="1800" dirty="0" err="1"/>
              <a:t>Бобул</a:t>
            </a:r>
            <a:r>
              <a:rPr lang="uk-UA" sz="1800" dirty="0"/>
              <a:t>, Іво", нам просто пощастило. Набагато ймовірніше, що наше ім'я буде перед цим або після нього. Якщо після, то ми розділимо останню половину телефонної книги навпіл і повторимо. Якщо до, то ділимо першу половину телефонної книги навпіл і повторюємо. І так далі.</a:t>
            </a:r>
          </a:p>
        </p:txBody>
      </p:sp>
    </p:spTree>
    <p:extLst>
      <p:ext uri="{BB962C8B-B14F-4D97-AF65-F5344CB8AC3E}">
        <p14:creationId xmlns:p14="http://schemas.microsoft.com/office/powerpoint/2010/main" val="33673282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Приклад: Телефонна книга</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Це називається </a:t>
            </a:r>
            <a:r>
              <a:rPr lang="uk-UA" sz="1800" b="1" dirty="0">
                <a:highlight>
                  <a:srgbClr val="00FF00"/>
                </a:highlight>
              </a:rPr>
              <a:t>двійковим пошуком </a:t>
            </a:r>
            <a:r>
              <a:rPr lang="uk-UA" sz="1800" dirty="0"/>
              <a:t>і використовується кожен день у програмуванні, усвідомлюєте ви це чи ні.</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Отже, якщо ви хочете знайти ім’я у телефонній книзі з мільйона імен, ви можете знайти будь-яке ім’я, зробивши не більше 20 </a:t>
            </a:r>
            <a:r>
              <a:rPr lang="uk-UA" sz="1800" dirty="0" err="1"/>
              <a:t>ділень</a:t>
            </a:r>
            <a:r>
              <a:rPr lang="uk-UA" sz="1800" dirty="0"/>
              <a:t> сторінок. Порівнюючи алгоритми пошуку, ми вирішуємо, що це порівняння є нашим </a:t>
            </a:r>
            <a:r>
              <a:rPr lang="en-US" sz="1800" dirty="0">
                <a:solidFill>
                  <a:schemeClr val="accent5">
                    <a:lumMod val="75000"/>
                  </a:schemeClr>
                </a:solidFill>
                <a:latin typeface="Consolas" panose="020B0609020204030204" pitchFamily="49" charset="0"/>
              </a:rPr>
              <a:t>n</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Для </a:t>
            </a:r>
            <a:r>
              <a:rPr lang="ru-RU" sz="1800" dirty="0" err="1">
                <a:solidFill>
                  <a:schemeClr val="accent5">
                    <a:lumMod val="75000"/>
                  </a:schemeClr>
                </a:solidFill>
                <a:latin typeface="Consolas" panose="020B0609020204030204" pitchFamily="49" charset="0"/>
              </a:rPr>
              <a:t>телефонної</a:t>
            </a:r>
            <a:r>
              <a:rPr lang="ru-RU" sz="1800" dirty="0">
                <a:solidFill>
                  <a:schemeClr val="accent5">
                    <a:lumMod val="75000"/>
                  </a:schemeClr>
                </a:solidFill>
                <a:latin typeface="Consolas" panose="020B0609020204030204" pitchFamily="49" charset="0"/>
              </a:rPr>
              <a:t> книги з </a:t>
            </a:r>
            <a:r>
              <a:rPr lang="ru-RU" sz="1800" b="1" dirty="0">
                <a:solidFill>
                  <a:schemeClr val="accent5">
                    <a:lumMod val="75000"/>
                  </a:schemeClr>
                </a:solidFill>
                <a:latin typeface="Consolas" panose="020B0609020204030204" pitchFamily="49" charset="0"/>
              </a:rPr>
              <a:t>3</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імен</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потрібно</a:t>
            </a:r>
            <a:r>
              <a:rPr lang="ru-RU" sz="1800" dirty="0">
                <a:solidFill>
                  <a:schemeClr val="accent5">
                    <a:lumMod val="75000"/>
                  </a:schemeClr>
                </a:solidFill>
                <a:latin typeface="Consolas" panose="020B0609020204030204" pitchFamily="49" charset="0"/>
              </a:rPr>
              <a:t> </a:t>
            </a:r>
            <a:r>
              <a:rPr lang="ru-RU" sz="1800" b="1" dirty="0">
                <a:solidFill>
                  <a:schemeClr val="accent5">
                    <a:lumMod val="75000"/>
                  </a:schemeClr>
                </a:solidFill>
                <a:latin typeface="Consolas" panose="020B0609020204030204" pitchFamily="49" charset="0"/>
              </a:rPr>
              <a:t>2</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порівняння</a:t>
            </a:r>
            <a:r>
              <a:rPr lang="ru-RU" sz="1800" dirty="0">
                <a:solidFill>
                  <a:schemeClr val="accent5">
                    <a:lumMod val="75000"/>
                  </a:schemeClr>
                </a:solidFill>
                <a:latin typeface="Consolas" panose="020B0609020204030204" pitchFamily="49" charset="0"/>
              </a:rPr>
              <a:t> (максимум).</a:t>
            </a:r>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Для 7 </a:t>
            </a:r>
            <a:r>
              <a:rPr lang="ru-RU" sz="1800" dirty="0" err="1">
                <a:solidFill>
                  <a:schemeClr val="accent5">
                    <a:lumMod val="75000"/>
                  </a:schemeClr>
                </a:solidFill>
                <a:latin typeface="Consolas" panose="020B0609020204030204" pitchFamily="49" charset="0"/>
              </a:rPr>
              <a:t>потрібно</a:t>
            </a:r>
            <a:r>
              <a:rPr lang="ru-RU" sz="1800" dirty="0">
                <a:solidFill>
                  <a:schemeClr val="accent5">
                    <a:lumMod val="75000"/>
                  </a:schemeClr>
                </a:solidFill>
                <a:latin typeface="Consolas" panose="020B0609020204030204" pitchFamily="49" charset="0"/>
              </a:rPr>
              <a:t> максимум 3.</a:t>
            </a:r>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Для 15 </a:t>
            </a:r>
            <a:r>
              <a:rPr lang="ru-RU" sz="1800" dirty="0" err="1">
                <a:solidFill>
                  <a:schemeClr val="accent5">
                    <a:lumMod val="75000"/>
                  </a:schemeClr>
                </a:solidFill>
                <a:latin typeface="Consolas" panose="020B0609020204030204" pitchFamily="49" charset="0"/>
              </a:rPr>
              <a:t>потрібно</a:t>
            </a:r>
            <a:r>
              <a:rPr lang="ru-RU" sz="1800" dirty="0">
                <a:solidFill>
                  <a:schemeClr val="accent5">
                    <a:lumMod val="75000"/>
                  </a:schemeClr>
                </a:solidFill>
                <a:latin typeface="Consolas" panose="020B0609020204030204" pitchFamily="49" charset="0"/>
              </a:rPr>
              <a:t> 4.</a:t>
            </a:r>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a:t>
            </a:r>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На 1 000 000 </a:t>
            </a:r>
            <a:r>
              <a:rPr lang="ru-RU" sz="1800" dirty="0" err="1">
                <a:solidFill>
                  <a:schemeClr val="accent5">
                    <a:lumMod val="75000"/>
                  </a:schemeClr>
                </a:solidFill>
                <a:latin typeface="Consolas" panose="020B0609020204030204" pitchFamily="49" charset="0"/>
              </a:rPr>
              <a:t>потрібно</a:t>
            </a:r>
            <a:r>
              <a:rPr lang="ru-RU" sz="1800" dirty="0">
                <a:solidFill>
                  <a:schemeClr val="accent5">
                    <a:lumMod val="75000"/>
                  </a:schemeClr>
                </a:solidFill>
                <a:latin typeface="Consolas" panose="020B0609020204030204" pitchFamily="49" charset="0"/>
              </a:rPr>
              <a:t> 20.</a:t>
            </a:r>
            <a:endParaRPr lang="uk-UA" sz="1800" dirty="0">
              <a:solidFill>
                <a:schemeClr val="accent5">
                  <a:lumMod val="75000"/>
                </a:schemeClr>
              </a:solidFill>
              <a:latin typeface="Consolas" panose="020B0609020204030204" pitchFamily="49" charset="0"/>
            </a:endParaRPr>
          </a:p>
        </p:txBody>
      </p:sp>
    </p:spTree>
    <p:extLst>
      <p:ext uri="{BB962C8B-B14F-4D97-AF65-F5344CB8AC3E}">
        <p14:creationId xmlns:p14="http://schemas.microsoft.com/office/powerpoint/2010/main" val="38345710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Приклад: Телефонна книга</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термінах </a:t>
            </a:r>
            <a:r>
              <a:rPr lang="en-US" sz="1800" dirty="0"/>
              <a:t>Big O </a:t>
            </a:r>
            <a:r>
              <a:rPr lang="uk-UA" sz="1800" dirty="0"/>
              <a:t>це </a:t>
            </a:r>
            <a:r>
              <a:rPr lang="en-US" sz="1800" b="1" dirty="0"/>
              <a:t>O(log n) </a:t>
            </a:r>
            <a:r>
              <a:rPr lang="uk-UA" sz="1800" dirty="0"/>
              <a:t>або </a:t>
            </a:r>
            <a:r>
              <a:rPr lang="uk-UA" sz="1800" b="1" dirty="0">
                <a:highlight>
                  <a:srgbClr val="00FF00"/>
                </a:highlight>
              </a:rPr>
              <a:t>логарифмічна складність</a:t>
            </a:r>
            <a:r>
              <a:rPr lang="uk-UA" sz="1800" dirty="0"/>
              <a:t>. Тепер логарифм, про який йдеться, може бути </a:t>
            </a:r>
            <a:r>
              <a:rPr lang="en-US" sz="1800" dirty="0">
                <a:solidFill>
                  <a:schemeClr val="accent5">
                    <a:lumMod val="75000"/>
                  </a:schemeClr>
                </a:solidFill>
                <a:latin typeface="Consolas" panose="020B0609020204030204" pitchFamily="49" charset="0"/>
              </a:rPr>
              <a:t>ln</a:t>
            </a:r>
            <a:r>
              <a:rPr lang="en-US" sz="1800" dirty="0"/>
              <a:t> (</a:t>
            </a:r>
            <a:r>
              <a:rPr lang="uk-UA" sz="1800" dirty="0"/>
              <a:t>основа </a:t>
            </a:r>
            <a:r>
              <a:rPr lang="en-US" sz="1800" dirty="0"/>
              <a:t>e), </a:t>
            </a:r>
            <a:r>
              <a:rPr lang="en-US" sz="1800" dirty="0">
                <a:solidFill>
                  <a:schemeClr val="accent5">
                    <a:lumMod val="75000"/>
                  </a:schemeClr>
                </a:solidFill>
                <a:latin typeface="Consolas" panose="020B0609020204030204" pitchFamily="49" charset="0"/>
              </a:rPr>
              <a:t>log 10 </a:t>
            </a:r>
            <a:r>
              <a:rPr lang="en-US" sz="1800" dirty="0"/>
              <a:t>, </a:t>
            </a:r>
            <a:r>
              <a:rPr lang="en-US" sz="1800" dirty="0">
                <a:solidFill>
                  <a:schemeClr val="accent5">
                    <a:lumMod val="75000"/>
                  </a:schemeClr>
                </a:solidFill>
                <a:latin typeface="Consolas" panose="020B0609020204030204" pitchFamily="49" charset="0"/>
              </a:rPr>
              <a:t>log 2 </a:t>
            </a:r>
            <a:r>
              <a:rPr lang="uk-UA" sz="1800" dirty="0"/>
              <a:t>або інше. Не має значення, це все ще </a:t>
            </a:r>
            <a:r>
              <a:rPr lang="en-US" sz="1800" b="1" dirty="0"/>
              <a:t>O(log n) </a:t>
            </a:r>
            <a:r>
              <a:rPr lang="uk-UA" sz="1800" dirty="0"/>
              <a:t>так само, як </a:t>
            </a:r>
            <a:r>
              <a:rPr lang="en-US" sz="1800" b="1" dirty="0"/>
              <a:t>O(2n2) </a:t>
            </a:r>
            <a:r>
              <a:rPr lang="uk-UA" sz="1800" dirty="0"/>
              <a:t>та </a:t>
            </a:r>
            <a:r>
              <a:rPr lang="en-US" sz="1800" b="1" dirty="0"/>
              <a:t>O(100n2) </a:t>
            </a:r>
            <a:r>
              <a:rPr lang="uk-UA" sz="1800" dirty="0"/>
              <a:t>все ще спрощуються до </a:t>
            </a:r>
            <a:r>
              <a:rPr lang="en-US" sz="1800" b="1" dirty="0"/>
              <a:t>O(n2)</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На даний момент варто пояснити, що </a:t>
            </a:r>
            <a:r>
              <a:rPr lang="en-US" sz="1800" dirty="0"/>
              <a:t>Big O </a:t>
            </a:r>
            <a:r>
              <a:rPr lang="uk-UA" sz="1800" dirty="0"/>
              <a:t>можна використовувати для визначення трьох випадків за допомогою алгоритму:</a:t>
            </a:r>
          </a:p>
          <a:p>
            <a:pPr marL="540000" indent="360000">
              <a:lnSpc>
                <a:spcPct val="150000"/>
              </a:lnSpc>
              <a:spcBef>
                <a:spcPts val="0"/>
              </a:spcBef>
              <a:buNone/>
            </a:pPr>
            <a:r>
              <a:rPr lang="uk-UA" sz="1800" b="1" dirty="0">
                <a:highlight>
                  <a:srgbClr val="00FF00"/>
                </a:highlight>
              </a:rPr>
              <a:t>Найкращий випадок</a:t>
            </a:r>
            <a:r>
              <a:rPr lang="uk-UA" sz="1800" dirty="0"/>
              <a:t>: у пошуку телефонної книги найкращий випадок, коли ми знаходимо ім’я в одному порівнянні. Це </a:t>
            </a:r>
            <a:r>
              <a:rPr lang="en-US" sz="1800" b="1" dirty="0"/>
              <a:t>O(1) </a:t>
            </a:r>
            <a:r>
              <a:rPr lang="uk-UA" sz="1800" dirty="0"/>
              <a:t>або постійна складність ;</a:t>
            </a:r>
          </a:p>
          <a:p>
            <a:pPr marL="540000" indent="360000">
              <a:lnSpc>
                <a:spcPct val="150000"/>
              </a:lnSpc>
              <a:spcBef>
                <a:spcPts val="0"/>
              </a:spcBef>
              <a:buNone/>
            </a:pPr>
            <a:r>
              <a:rPr lang="uk-UA" sz="1800" b="1" dirty="0">
                <a:highlight>
                  <a:srgbClr val="00FF00"/>
                </a:highlight>
              </a:rPr>
              <a:t>Очікуваний випадок</a:t>
            </a:r>
            <a:r>
              <a:rPr lang="uk-UA" sz="1800" dirty="0"/>
              <a:t>: Як обговорювалося вище, це </a:t>
            </a:r>
            <a:r>
              <a:rPr lang="en-US" sz="1800" b="1" dirty="0"/>
              <a:t>O(log n); </a:t>
            </a:r>
            <a:r>
              <a:rPr lang="uk-UA" sz="1800" dirty="0"/>
              <a:t>та</a:t>
            </a:r>
          </a:p>
          <a:p>
            <a:pPr marL="540000" indent="360000">
              <a:lnSpc>
                <a:spcPct val="150000"/>
              </a:lnSpc>
              <a:spcBef>
                <a:spcPts val="0"/>
              </a:spcBef>
              <a:buNone/>
            </a:pPr>
            <a:r>
              <a:rPr lang="uk-UA" sz="1800" b="1" dirty="0">
                <a:highlight>
                  <a:srgbClr val="00FF00"/>
                </a:highlight>
              </a:rPr>
              <a:t>Найгірший випадок</a:t>
            </a:r>
            <a:r>
              <a:rPr lang="uk-UA" sz="1800" dirty="0"/>
              <a:t>: це також </a:t>
            </a:r>
            <a:r>
              <a:rPr lang="en-US" sz="1800" b="1" dirty="0"/>
              <a:t>O(log n)</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Нас не </a:t>
            </a:r>
            <a:r>
              <a:rPr lang="ru-RU" sz="1800" dirty="0" err="1"/>
              <a:t>хвилює</a:t>
            </a:r>
            <a:r>
              <a:rPr lang="ru-RU" sz="1800" dirty="0"/>
              <a:t> </a:t>
            </a:r>
            <a:r>
              <a:rPr lang="ru-RU" sz="1800" dirty="0" err="1"/>
              <a:t>найкращий</a:t>
            </a:r>
            <a:r>
              <a:rPr lang="ru-RU" sz="1800" dirty="0"/>
              <a:t> </a:t>
            </a:r>
            <a:r>
              <a:rPr lang="ru-RU" sz="1800" dirty="0" err="1"/>
              <a:t>випадок</a:t>
            </a:r>
            <a:r>
              <a:rPr lang="ru-RU" sz="1800" dirty="0"/>
              <a:t>. Нас </a:t>
            </a:r>
            <a:r>
              <a:rPr lang="ru-RU" sz="1800" dirty="0" err="1"/>
              <a:t>цікавить</a:t>
            </a:r>
            <a:r>
              <a:rPr lang="ru-RU" sz="1800" dirty="0"/>
              <a:t> </a:t>
            </a:r>
            <a:r>
              <a:rPr lang="ru-RU" sz="1800" dirty="0" err="1"/>
              <a:t>очікуваний</a:t>
            </a:r>
            <a:r>
              <a:rPr lang="ru-RU" sz="1800" dirty="0"/>
              <a:t> і </a:t>
            </a:r>
            <a:r>
              <a:rPr lang="ru-RU" sz="1800" dirty="0" err="1"/>
              <a:t>найгірший</a:t>
            </a:r>
            <a:r>
              <a:rPr lang="ru-RU" sz="1800" dirty="0"/>
              <a:t> </a:t>
            </a:r>
            <a:r>
              <a:rPr lang="ru-RU" sz="1800" dirty="0" err="1"/>
              <a:t>випадок</a:t>
            </a:r>
            <a:r>
              <a:rPr lang="ru-RU" sz="1800" dirty="0"/>
              <a:t>. </a:t>
            </a:r>
            <a:r>
              <a:rPr lang="ru-RU" sz="1800" dirty="0" err="1"/>
              <a:t>Іноді</a:t>
            </a:r>
            <a:r>
              <a:rPr lang="ru-RU" sz="1800" dirty="0"/>
              <a:t> те </a:t>
            </a:r>
            <a:r>
              <a:rPr lang="ru-RU" sz="1800" dirty="0" err="1"/>
              <a:t>чи</a:t>
            </a:r>
            <a:r>
              <a:rPr lang="ru-RU" sz="1800" dirty="0"/>
              <a:t> </a:t>
            </a:r>
            <a:r>
              <a:rPr lang="ru-RU" sz="1800" dirty="0" err="1"/>
              <a:t>інше</a:t>
            </a:r>
            <a:r>
              <a:rPr lang="ru-RU" sz="1800" dirty="0"/>
              <a:t> буде </a:t>
            </a:r>
            <a:r>
              <a:rPr lang="ru-RU" sz="1800" dirty="0" err="1"/>
              <a:t>важливішим</a:t>
            </a:r>
            <a:r>
              <a:rPr lang="ru-RU" sz="1800" dirty="0"/>
              <a:t>.</a:t>
            </a:r>
            <a:endParaRPr lang="uk-UA" sz="1800" dirty="0"/>
          </a:p>
        </p:txBody>
      </p:sp>
    </p:spTree>
    <p:extLst>
      <p:ext uri="{BB962C8B-B14F-4D97-AF65-F5344CB8AC3E}">
        <p14:creationId xmlns:p14="http://schemas.microsoft.com/office/powerpoint/2010/main" val="28423318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Приклад: Телефонна книга</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Що робити, якщо у вас є номер телефону і ви хочете знайти ім’я? Поліція має зворотну телефонну книгу, але не для широкої аудиторії. Технічно ви можете змінити алгоритм пошуку в звичайній телефонній книзі. Як?</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Ви починаєте з імені і порівнюєте число. Якщо це збіг, чудово, якщо ні, ви переходите до наступного. Ви повинні зробити це </a:t>
            </a:r>
            <a:r>
              <a:rPr lang="uk-UA" sz="1800" b="1" dirty="0">
                <a:highlight>
                  <a:srgbClr val="00FF00"/>
                </a:highlight>
              </a:rPr>
              <a:t>повним перебором</a:t>
            </a:r>
            <a:r>
              <a:rPr lang="uk-UA" sz="1800" dirty="0"/>
              <a:t>, оскільки телефонна книга не впорядкована за номером телефону.</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Отже, щоб знайти ім’я за номером телефону:</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Найкращий випадок: </a:t>
            </a:r>
            <a:r>
              <a:rPr lang="en-US" sz="1800" b="1" dirty="0">
                <a:highlight>
                  <a:srgbClr val="00FF00"/>
                </a:highlight>
              </a:rPr>
              <a:t>O(1);</a:t>
            </a:r>
          </a:p>
          <a:p>
            <a:pPr marL="540000" indent="360000">
              <a:lnSpc>
                <a:spcPct val="150000"/>
              </a:lnSpc>
              <a:spcBef>
                <a:spcPts val="0"/>
              </a:spcBef>
              <a:buNone/>
            </a:pPr>
            <a:r>
              <a:rPr lang="uk-UA" sz="1800" b="1" dirty="0">
                <a:highlight>
                  <a:srgbClr val="00FF00"/>
                </a:highlight>
              </a:rPr>
              <a:t>Очікуваний випадок: </a:t>
            </a:r>
            <a:r>
              <a:rPr lang="en-US" sz="1800" b="1" dirty="0">
                <a:highlight>
                  <a:srgbClr val="00FF00"/>
                </a:highlight>
              </a:rPr>
              <a:t>O(n) (</a:t>
            </a:r>
            <a:r>
              <a:rPr lang="uk-UA" sz="1800" b="1" dirty="0">
                <a:highlight>
                  <a:srgbClr val="00FF00"/>
                </a:highlight>
              </a:rPr>
              <a:t>для 500 000);</a:t>
            </a:r>
          </a:p>
          <a:p>
            <a:pPr marL="540000" indent="360000">
              <a:lnSpc>
                <a:spcPct val="150000"/>
              </a:lnSpc>
              <a:spcBef>
                <a:spcPts val="0"/>
              </a:spcBef>
              <a:buNone/>
            </a:pPr>
            <a:r>
              <a:rPr lang="uk-UA" sz="1800" b="1" dirty="0">
                <a:highlight>
                  <a:srgbClr val="00FF00"/>
                </a:highlight>
              </a:rPr>
              <a:t>Найгірший випадок: </a:t>
            </a:r>
            <a:r>
              <a:rPr lang="en-US" sz="1800" b="1" dirty="0">
                <a:highlight>
                  <a:srgbClr val="00FF00"/>
                </a:highlight>
              </a:rPr>
              <a:t>O(n) (</a:t>
            </a:r>
            <a:r>
              <a:rPr lang="uk-UA" sz="1800" b="1" dirty="0">
                <a:highlight>
                  <a:srgbClr val="00FF00"/>
                </a:highlight>
              </a:rPr>
              <a:t>для 1 000 000).</a:t>
            </a:r>
          </a:p>
        </p:txBody>
      </p:sp>
    </p:spTree>
    <p:extLst>
      <p:ext uri="{BB962C8B-B14F-4D97-AF65-F5344CB8AC3E}">
        <p14:creationId xmlns:p14="http://schemas.microsoft.com/office/powerpoint/2010/main" val="42930747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Алгоритми пошуку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Найпоширенішими алгоритмами на яких вивчають О-нотацію є алгоритми пошуку, вони найбільш наглядно демонструють різницю в складності алгоритмів.</a:t>
            </a:r>
          </a:p>
          <a:p>
            <a:pPr marL="540000" indent="360000">
              <a:lnSpc>
                <a:spcPct val="150000"/>
              </a:lnSpc>
              <a:spcBef>
                <a:spcPts val="0"/>
              </a:spcBef>
              <a:buNone/>
            </a:pPr>
            <a:r>
              <a:rPr lang="uk-UA" sz="1800" dirty="0"/>
              <a:t>Ось невелика таблиця, яка показує порівняльні характеристики алгоритмів:</a:t>
            </a:r>
          </a:p>
        </p:txBody>
      </p:sp>
      <p:pic>
        <p:nvPicPr>
          <p:cNvPr id="22530" name="Picture 2">
            <a:extLst>
              <a:ext uri="{FF2B5EF4-FFF2-40B4-BE49-F238E27FC236}">
                <a16:creationId xmlns:a16="http://schemas.microsoft.com/office/drawing/2014/main" id="{CC653B48-5654-4819-94EC-1C1469DFE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0769"/>
            <a:ext cx="12192000" cy="4675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88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Алгоритм </a:t>
            </a:r>
            <a:r>
              <a:rPr lang="ru-RU" b="1" dirty="0" err="1"/>
              <a:t>бульбашки</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fontScale="92500" lnSpcReduction="10000"/>
          </a:bodyPr>
          <a:lstStyle/>
          <a:p>
            <a:pPr marL="540000" indent="360000">
              <a:lnSpc>
                <a:spcPct val="150000"/>
              </a:lnSpc>
              <a:spcBef>
                <a:spcPts val="0"/>
              </a:spcBef>
              <a:buNone/>
            </a:pPr>
            <a:r>
              <a:rPr lang="uk-UA" sz="1800" dirty="0"/>
              <a:t>При використанні алгоритму </a:t>
            </a:r>
            <a:r>
              <a:rPr lang="uk-UA" sz="1800" b="1" dirty="0" err="1">
                <a:highlight>
                  <a:srgbClr val="00FF00"/>
                </a:highlight>
              </a:rPr>
              <a:t>бульбашкового</a:t>
            </a:r>
            <a:r>
              <a:rPr lang="uk-UA" sz="1800" b="1" dirty="0">
                <a:highlight>
                  <a:srgbClr val="00FF00"/>
                </a:highlight>
              </a:rPr>
              <a:t> сортування</a:t>
            </a:r>
            <a:r>
              <a:rPr lang="uk-UA" sz="1800" dirty="0"/>
              <a:t>, при кожному проході масивом елементи порівнюються парами і, за необхідності, міняються місцями так, щоб зліва завжди був менший елемент.  </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Оцінимо складність цього алгоритму.  </a:t>
            </a:r>
            <a:endParaRPr lang="uk-UA" sz="1800" dirty="0"/>
          </a:p>
          <a:p>
            <a:pPr marL="540000" indent="360000">
              <a:lnSpc>
                <a:spcPct val="150000"/>
              </a:lnSpc>
              <a:spcBef>
                <a:spcPts val="0"/>
              </a:spcBef>
              <a:buNone/>
            </a:pPr>
            <a:r>
              <a:rPr lang="uk-UA" sz="1800" dirty="0"/>
              <a:t>Припустимо, що на вхід подається повністю відсортований масив з 10 елементів, тобто </a:t>
            </a:r>
            <a:r>
              <a:rPr lang="en-US" sz="1800" dirty="0"/>
              <a:t>n=10. </a:t>
            </a:r>
            <a:r>
              <a:rPr lang="uk-UA" sz="1800" dirty="0"/>
              <a:t>Ми порівнюємо всі пари елементів від початку до кінця, змінювати нічого не потрібно. Таким чином, за 10 операцій порівняння на виході ми отримуємо відсортований масив. Здається все супер, алгоритм працює, і доволі швидко!  </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А що як подати на вхід масив, відсортований у </a:t>
            </a:r>
            <a:r>
              <a:rPr lang="uk-UA" sz="1800" dirty="0" err="1"/>
              <a:t>зворотньому</a:t>
            </a:r>
            <a:r>
              <a:rPr lang="uk-UA" sz="1800" dirty="0"/>
              <a:t> порядку? Алгоритм цьому навряд чи зрадіє. Йому доведеться виконати 10 проходів масивом і 10 перестановок на кожному проході, тобто зробити 100 операцій порівняння й перестановок.  </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Це найгірший випадок для цього алгоритму, і як ми бачимо, за таких умов доведеться виконати </a:t>
            </a:r>
            <a:r>
              <a:rPr lang="en-US" sz="1800" dirty="0"/>
              <a:t>n2 </a:t>
            </a:r>
            <a:r>
              <a:rPr lang="uk-UA" sz="1800" dirty="0"/>
              <a:t>операцій. Виходить, що складність цього алгоритму може оцінюватись як </a:t>
            </a:r>
            <a:r>
              <a:rPr lang="uk-UA" sz="1800" b="1" dirty="0">
                <a:highlight>
                  <a:srgbClr val="00FF00"/>
                </a:highlight>
              </a:rPr>
              <a:t>О(</a:t>
            </a:r>
            <a:r>
              <a:rPr lang="en-US" sz="1800" b="1" dirty="0">
                <a:highlight>
                  <a:srgbClr val="00FF00"/>
                </a:highlight>
              </a:rPr>
              <a:t>n2)</a:t>
            </a:r>
            <a:r>
              <a:rPr lang="en-US" sz="1800" dirty="0"/>
              <a:t>, </a:t>
            </a:r>
            <a:r>
              <a:rPr lang="uk-UA" sz="1800" dirty="0"/>
              <a:t>тобто функція, яку ми шукаємо, матиме такий вигляд: </a:t>
            </a:r>
            <a:r>
              <a:rPr lang="en-US" sz="1800" b="1" dirty="0"/>
              <a:t>g(n)=n2</a:t>
            </a:r>
            <a:r>
              <a:rPr lang="en-US" sz="1800" dirty="0"/>
              <a:t>. </a:t>
            </a:r>
            <a:r>
              <a:rPr lang="uk-UA" sz="1800" dirty="0"/>
              <a:t>Запис О(</a:t>
            </a:r>
            <a:r>
              <a:rPr lang="en-US" sz="1800" dirty="0"/>
              <a:t>n2) </a:t>
            </a:r>
            <a:r>
              <a:rPr lang="uk-UA" sz="1800" dirty="0"/>
              <a:t>як раз і свідчить про те, що, в гіршому випадку, для сортування масиву, який складається з </a:t>
            </a:r>
            <a:r>
              <a:rPr lang="en-US" sz="1800" dirty="0"/>
              <a:t>n </a:t>
            </a:r>
            <a:r>
              <a:rPr lang="uk-UA" sz="1800" dirty="0"/>
              <a:t>елементів, нашому алгоритму треба здійснити </a:t>
            </a:r>
            <a:r>
              <a:rPr lang="en-US" sz="1800" dirty="0"/>
              <a:t>n2 </a:t>
            </a:r>
            <a:r>
              <a:rPr lang="uk-UA" sz="1800" dirty="0"/>
              <a:t>операцій. </a:t>
            </a:r>
          </a:p>
        </p:txBody>
      </p:sp>
    </p:spTree>
    <p:extLst>
      <p:ext uri="{BB962C8B-B14F-4D97-AF65-F5344CB8AC3E}">
        <p14:creationId xmlns:p14="http://schemas.microsoft.com/office/powerpoint/2010/main" val="27466244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Знаючи це, ми можемо приблизно зрозуміти, які обсяги даних можна обробляти за цим алгоритмом, а які — ні. Оскільки час роботи, найчастіше, безпосередньо залежить від кількості операцій, розглянемо абстрактний приклад. </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Наприклад, для сортування 1000 елементів алгоритму в гіршому випадку знадобиться </a:t>
            </a:r>
            <a:r>
              <a:rPr lang="uk-UA" sz="1800" b="1" dirty="0"/>
              <a:t>1 секунда</a:t>
            </a:r>
            <a:r>
              <a:rPr lang="uk-UA" sz="1800" dirty="0"/>
              <a:t>, тоді на сортування 10_000 елементів у алгоритму піде вже </a:t>
            </a:r>
            <a:r>
              <a:rPr lang="uk-UA" sz="1800" b="1" dirty="0"/>
              <a:t>100 секунд</a:t>
            </a:r>
            <a:r>
              <a:rPr lang="uk-UA" sz="1800" dirty="0"/>
              <a:t>. Якщо ми </a:t>
            </a:r>
            <a:r>
              <a:rPr lang="uk-UA" sz="1800" dirty="0" err="1"/>
              <a:t>захочемо</a:t>
            </a:r>
            <a:r>
              <a:rPr lang="uk-UA" sz="1800" dirty="0"/>
              <a:t> відсортувати 100_000 елементів чекати доведеться майже </a:t>
            </a:r>
            <a:r>
              <a:rPr lang="uk-UA" sz="1800" b="1" dirty="0"/>
              <a:t>3 години</a:t>
            </a:r>
            <a:r>
              <a:rPr lang="uk-UA" sz="1800" dirty="0"/>
              <a:t>.  </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Звідси можемо зробити висновок, що варто пошукати інший алгоритм :) </a:t>
            </a:r>
          </a:p>
        </p:txBody>
      </p:sp>
    </p:spTree>
    <p:extLst>
      <p:ext uri="{BB962C8B-B14F-4D97-AF65-F5344CB8AC3E}">
        <p14:creationId xmlns:p14="http://schemas.microsoft.com/office/powerpoint/2010/main" val="28555834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41766720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13923118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1966993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 закінчення треба зазначити, що кожен елемент масиву має свою власну розмірність, яка безпосередньо залежить від типу всього масиву. Наприклад, якщо масив має тип даних </a:t>
            </a:r>
            <a:r>
              <a:rPr lang="en-US" sz="1800" dirty="0">
                <a:solidFill>
                  <a:schemeClr val="accent5">
                    <a:lumMod val="75000"/>
                  </a:schemeClr>
                </a:solidFill>
                <a:latin typeface="Consolas" panose="020B0609020204030204" pitchFamily="49" charset="0"/>
              </a:rPr>
              <a:t>int</a:t>
            </a:r>
            <a:r>
              <a:rPr lang="en-US" sz="1800" dirty="0"/>
              <a:t>, </a:t>
            </a:r>
            <a:r>
              <a:rPr lang="uk-UA" sz="1800" dirty="0"/>
              <a:t>розмір кожного елемента в ньому — </a:t>
            </a:r>
            <a:r>
              <a:rPr lang="uk-UA" sz="1800" dirty="0">
                <a:solidFill>
                  <a:schemeClr val="accent5">
                    <a:lumMod val="75000"/>
                  </a:schemeClr>
                </a:solidFill>
                <a:latin typeface="Consolas" panose="020B0609020204030204" pitchFamily="49" charset="0"/>
              </a:rPr>
              <a:t>4</a:t>
            </a:r>
            <a:r>
              <a:rPr lang="uk-UA" sz="1800" dirty="0"/>
              <a:t> байти. Таким чином, загальний розмір усього масиву обчислюється за формулою:</a:t>
            </a:r>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ЗАГАЛЬНИЙ_РОЗМІР = РОЗМІР_ТИПУ_ДАНИХ * </a:t>
            </a:r>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				КІЛЬКІСТЬ_ЕЛЕМЕНТІВ_У_МАСИВІ</a:t>
            </a:r>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3583679448"/>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Другая 1">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4031</TotalTime>
  <Words>6270</Words>
  <Application>Microsoft Office PowerPoint</Application>
  <PresentationFormat>Широкий екран</PresentationFormat>
  <Paragraphs>440</Paragraphs>
  <Slides>89</Slides>
  <Notes>4</Notes>
  <HiddenSlides>0</HiddenSlides>
  <MMClips>0</MMClips>
  <ScaleCrop>false</ScaleCrop>
  <HeadingPairs>
    <vt:vector size="6" baseType="variant">
      <vt:variant>
        <vt:lpstr>Використані шрифти</vt:lpstr>
      </vt:variant>
      <vt:variant>
        <vt:i4>4</vt:i4>
      </vt:variant>
      <vt:variant>
        <vt:lpstr>Тема</vt:lpstr>
      </vt:variant>
      <vt:variant>
        <vt:i4>1</vt:i4>
      </vt:variant>
      <vt:variant>
        <vt:lpstr>Заголовки слайдів</vt:lpstr>
      </vt:variant>
      <vt:variant>
        <vt:i4>89</vt:i4>
      </vt:variant>
    </vt:vector>
  </HeadingPairs>
  <TitlesOfParts>
    <vt:vector size="94" baseType="lpstr">
      <vt:lpstr>Arial</vt:lpstr>
      <vt:lpstr>Calibri</vt:lpstr>
      <vt:lpstr>Consolas</vt:lpstr>
      <vt:lpstr>Tahoma</vt:lpstr>
      <vt:lpstr>Тема Office</vt:lpstr>
      <vt:lpstr>Масиви</vt:lpstr>
      <vt:lpstr>Необхідність групування даних</vt:lpstr>
      <vt:lpstr>Поняття масиву</vt:lpstr>
      <vt:lpstr>Поняття масиву</vt:lpstr>
      <vt:lpstr>Поняття масиву</vt:lpstr>
      <vt:lpstr>Поняття масиву</vt:lpstr>
      <vt:lpstr>_</vt:lpstr>
      <vt:lpstr>Розташування масиву в пам'яті</vt:lpstr>
      <vt:lpstr>_</vt:lpstr>
      <vt:lpstr>_</vt:lpstr>
      <vt:lpstr>_</vt:lpstr>
      <vt:lpstr>Створення масиву і заповнення його даним</vt:lpstr>
      <vt:lpstr>Звернення до елементів масиву</vt:lpstr>
      <vt:lpstr>Варіанти ініціалізації масиву</vt:lpstr>
      <vt:lpstr>_</vt:lpstr>
      <vt:lpstr>_</vt:lpstr>
      <vt:lpstr>Вивід вмісту масиву на екран</vt:lpstr>
      <vt:lpstr>_</vt:lpstr>
      <vt:lpstr>_</vt:lpstr>
      <vt:lpstr>_</vt:lpstr>
      <vt:lpstr>Stack declarations</vt:lpstr>
      <vt:lpstr>_</vt:lpstr>
      <vt:lpstr>Heap declarations</vt:lpstr>
      <vt:lpstr>Passing arrays to functions</vt:lpstr>
      <vt:lpstr>_</vt:lpstr>
      <vt:lpstr>_</vt:lpstr>
      <vt:lpstr>Виведення суми та середнього значення елементів масиву з використанням циклу</vt:lpstr>
      <vt:lpstr>_</vt:lpstr>
      <vt:lpstr>Написати програму, яка знаходить суму всіх від'ємних значень у масиві.</vt:lpstr>
      <vt:lpstr>Написати програму, яка знаходить мінімальне й максимальне значення в масиві і виводить їх на екран.</vt:lpstr>
      <vt:lpstr>Генератор випадкових чисел</vt:lpstr>
      <vt:lpstr>_</vt:lpstr>
      <vt:lpstr>_</vt:lpstr>
      <vt:lpstr>Використання функції srand</vt:lpstr>
      <vt:lpstr>Приклад з літералом як відправна точка</vt:lpstr>
      <vt:lpstr>Приклад зі змінною як відправною точкою</vt:lpstr>
      <vt:lpstr>Використання функції time</vt:lpstr>
      <vt:lpstr>_</vt:lpstr>
      <vt:lpstr>Установка діапазону для генератора</vt:lpstr>
      <vt:lpstr>Установка діапазону для генератора</vt:lpstr>
      <vt:lpstr>Використання генератора випадкових чисел</vt:lpstr>
      <vt:lpstr>Двовимірні масиви як окремий випадок багатовимірних масивів</vt:lpstr>
      <vt:lpstr>Двовимірний масив. Оголошення та розташування в пам'яті</vt:lpstr>
      <vt:lpstr>Двовимірний масив. Оголошення та розташування в пам'яті</vt:lpstr>
      <vt:lpstr>Ініціалізація</vt:lpstr>
      <vt:lpstr>Ініціалізація</vt:lpstr>
      <vt:lpstr>_</vt:lpstr>
      <vt:lpstr>_</vt:lpstr>
      <vt:lpstr>Поняття статичного виділення пам'яті</vt:lpstr>
      <vt:lpstr>Поняття статичного виділення пам'яті</vt:lpstr>
      <vt:lpstr>_</vt:lpstr>
      <vt:lpstr>_</vt:lpstr>
      <vt:lpstr>_</vt:lpstr>
      <vt:lpstr>Пошук і сортування. Лінійний пошук</vt:lpstr>
      <vt:lpstr>Сортування вибором</vt:lpstr>
      <vt:lpstr>Сортування вибором</vt:lpstr>
      <vt:lpstr>_</vt:lpstr>
      <vt:lpstr>«Бульбашкове» сортування</vt:lpstr>
      <vt:lpstr>«Бульбашкове» сортування</vt:lpstr>
      <vt:lpstr>«Бульбашкове» сортування</vt:lpstr>
      <vt:lpstr>«Бульбашкове» сортування</vt:lpstr>
      <vt:lpstr>Сортування вставками</vt:lpstr>
      <vt:lpstr>Сортування вставками</vt:lpstr>
      <vt:lpstr>Принципи методу</vt:lpstr>
      <vt:lpstr>_</vt:lpstr>
      <vt:lpstr>Big O: Складність алгоритмів</vt:lpstr>
      <vt:lpstr>Big O: Складність алгоритмів</vt:lpstr>
      <vt:lpstr>Big O: Складність алгоритмів</vt:lpstr>
      <vt:lpstr>_</vt:lpstr>
      <vt:lpstr>Класи відношень</vt:lpstr>
      <vt:lpstr>_</vt:lpstr>
      <vt:lpstr>O(1)</vt:lpstr>
      <vt:lpstr>O(log n)</vt:lpstr>
      <vt:lpstr>O(n)</vt:lpstr>
      <vt:lpstr>O(n²)</vt:lpstr>
      <vt:lpstr>O(n!)</vt:lpstr>
      <vt:lpstr>Визначаємо Big O</vt:lpstr>
      <vt:lpstr>Визначаємо Big O</vt:lpstr>
      <vt:lpstr>Визначаємо Big O</vt:lpstr>
      <vt:lpstr>Приклад: Телефонна книга</vt:lpstr>
      <vt:lpstr>Приклад: Телефонна книга</vt:lpstr>
      <vt:lpstr>Приклад: Телефонна книга</vt:lpstr>
      <vt:lpstr>Приклад: Телефонна книга</vt:lpstr>
      <vt:lpstr>Алгоритми пошуку</vt:lpstr>
      <vt:lpstr>Алгоритм бульбашки</vt:lpstr>
      <vt:lpstr>_</vt:lpstr>
      <vt:lpstr>_</vt:lpstr>
      <vt:lpstr>_</vt:lpstr>
      <vt:lpstr>_</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Введення в вебдизайн</dc:title>
  <dc:creator>Alexander</dc:creator>
  <cp:lastModifiedBy>Alexander Vereshchagin</cp:lastModifiedBy>
  <cp:revision>161</cp:revision>
  <dcterms:created xsi:type="dcterms:W3CDTF">2021-08-19T17:51:13Z</dcterms:created>
  <dcterms:modified xsi:type="dcterms:W3CDTF">2024-02-12T19:33:21Z</dcterms:modified>
</cp:coreProperties>
</file>